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handoutMasterIdLst>
    <p:handoutMasterId r:id="rId35"/>
  </p:handoutMasterIdLst>
  <p:sldIdLst>
    <p:sldId id="292" r:id="rId2"/>
    <p:sldId id="293" r:id="rId3"/>
    <p:sldId id="272" r:id="rId4"/>
    <p:sldId id="284" r:id="rId5"/>
    <p:sldId id="289" r:id="rId6"/>
    <p:sldId id="285" r:id="rId7"/>
    <p:sldId id="318" r:id="rId8"/>
    <p:sldId id="319" r:id="rId9"/>
    <p:sldId id="355" r:id="rId10"/>
    <p:sldId id="343" r:id="rId11"/>
    <p:sldId id="356" r:id="rId12"/>
    <p:sldId id="354" r:id="rId13"/>
    <p:sldId id="334" r:id="rId14"/>
    <p:sldId id="331" r:id="rId15"/>
    <p:sldId id="290" r:id="rId16"/>
    <p:sldId id="336" r:id="rId17"/>
    <p:sldId id="347" r:id="rId18"/>
    <p:sldId id="340" r:id="rId19"/>
    <p:sldId id="328" r:id="rId20"/>
    <p:sldId id="348" r:id="rId21"/>
    <p:sldId id="321" r:id="rId22"/>
    <p:sldId id="322" r:id="rId23"/>
    <p:sldId id="342" r:id="rId24"/>
    <p:sldId id="341" r:id="rId25"/>
    <p:sldId id="351" r:id="rId26"/>
    <p:sldId id="357" r:id="rId27"/>
    <p:sldId id="333" r:id="rId28"/>
    <p:sldId id="349" r:id="rId29"/>
    <p:sldId id="350" r:id="rId30"/>
    <p:sldId id="286" r:id="rId31"/>
    <p:sldId id="291" r:id="rId32"/>
    <p:sldId id="337" r:id="rId3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83"/>
    <a:srgbClr val="009999"/>
    <a:srgbClr val="9DC3E6"/>
    <a:srgbClr val="81AFAC"/>
    <a:srgbClr val="243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8665" autoAdjust="0"/>
  </p:normalViewPr>
  <p:slideViewPr>
    <p:cSldViewPr snapToGrid="0">
      <p:cViewPr varScale="1">
        <p:scale>
          <a:sx n="54" d="100"/>
          <a:sy n="54" d="100"/>
        </p:scale>
        <p:origin x="176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49A89F8-85C8-4CFD-85BF-40AB668CB760}" type="datetimeFigureOut">
              <a:rPr lang="fr-FR" smtClean="0"/>
              <a:t>10/09/2023</a:t>
            </a:fld>
            <a:endParaRPr lang="fr-FR" dirty="0"/>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3A7DA9C0-BA19-48ED-A724-30271D6C36EE}" type="slidenum">
              <a:rPr lang="fr-FR" smtClean="0"/>
              <a:t>‹N°›</a:t>
            </a:fld>
            <a:endParaRPr lang="fr-FR" dirty="0"/>
          </a:p>
        </p:txBody>
      </p:sp>
    </p:spTree>
    <p:extLst>
      <p:ext uri="{BB962C8B-B14F-4D97-AF65-F5344CB8AC3E}">
        <p14:creationId xmlns:p14="http://schemas.microsoft.com/office/powerpoint/2010/main" val="308819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3FE6FCF-4D22-4BC2-8113-38F9104223D3}" type="datetimeFigureOut">
              <a:rPr lang="fr-FR" smtClean="0"/>
              <a:t>10/09/2023</a:t>
            </a:fld>
            <a:endParaRPr lang="fr-FR" dirty="0"/>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93A38-F8AD-486A-936F-BBB8A495F682}" type="slidenum">
              <a:rPr lang="fr-FR" smtClean="0"/>
              <a:t>‹N°›</a:t>
            </a:fld>
            <a:endParaRPr lang="fr-FR" dirty="0"/>
          </a:p>
        </p:txBody>
      </p:sp>
    </p:spTree>
    <p:extLst>
      <p:ext uri="{BB962C8B-B14F-4D97-AF65-F5344CB8AC3E}">
        <p14:creationId xmlns:p14="http://schemas.microsoft.com/office/powerpoint/2010/main" val="166083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a:t>
            </a:fld>
            <a:endParaRPr lang="fr-FR" dirty="0"/>
          </a:p>
        </p:txBody>
      </p:sp>
    </p:spTree>
    <p:extLst>
      <p:ext uri="{BB962C8B-B14F-4D97-AF65-F5344CB8AC3E}">
        <p14:creationId xmlns:p14="http://schemas.microsoft.com/office/powerpoint/2010/main" val="46217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10</a:t>
            </a:fld>
            <a:endParaRPr lang="fr-FR" dirty="0"/>
          </a:p>
        </p:txBody>
      </p:sp>
    </p:spTree>
    <p:extLst>
      <p:ext uri="{BB962C8B-B14F-4D97-AF65-F5344CB8AC3E}">
        <p14:creationId xmlns:p14="http://schemas.microsoft.com/office/powerpoint/2010/main" val="382256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11</a:t>
            </a:fld>
            <a:endParaRPr lang="fr-FR" dirty="0"/>
          </a:p>
        </p:txBody>
      </p:sp>
    </p:spTree>
    <p:extLst>
      <p:ext uri="{BB962C8B-B14F-4D97-AF65-F5344CB8AC3E}">
        <p14:creationId xmlns:p14="http://schemas.microsoft.com/office/powerpoint/2010/main" val="313630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12</a:t>
            </a:fld>
            <a:endParaRPr lang="fr-FR" dirty="0"/>
          </a:p>
        </p:txBody>
      </p:sp>
    </p:spTree>
    <p:extLst>
      <p:ext uri="{BB962C8B-B14F-4D97-AF65-F5344CB8AC3E}">
        <p14:creationId xmlns:p14="http://schemas.microsoft.com/office/powerpoint/2010/main" val="280480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13</a:t>
            </a:fld>
            <a:endParaRPr lang="fr-FR" dirty="0"/>
          </a:p>
        </p:txBody>
      </p:sp>
    </p:spTree>
    <p:extLst>
      <p:ext uri="{BB962C8B-B14F-4D97-AF65-F5344CB8AC3E}">
        <p14:creationId xmlns:p14="http://schemas.microsoft.com/office/powerpoint/2010/main" val="195385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14</a:t>
            </a:fld>
            <a:endParaRPr lang="fr-FR" dirty="0"/>
          </a:p>
        </p:txBody>
      </p:sp>
    </p:spTree>
    <p:extLst>
      <p:ext uri="{BB962C8B-B14F-4D97-AF65-F5344CB8AC3E}">
        <p14:creationId xmlns:p14="http://schemas.microsoft.com/office/powerpoint/2010/main" val="139287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15</a:t>
            </a:fld>
            <a:endParaRPr lang="fr-FR" dirty="0"/>
          </a:p>
        </p:txBody>
      </p:sp>
    </p:spTree>
    <p:extLst>
      <p:ext uri="{BB962C8B-B14F-4D97-AF65-F5344CB8AC3E}">
        <p14:creationId xmlns:p14="http://schemas.microsoft.com/office/powerpoint/2010/main" val="255800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16</a:t>
            </a:fld>
            <a:endParaRPr lang="fr-FR" dirty="0"/>
          </a:p>
        </p:txBody>
      </p:sp>
    </p:spTree>
    <p:extLst>
      <p:ext uri="{BB962C8B-B14F-4D97-AF65-F5344CB8AC3E}">
        <p14:creationId xmlns:p14="http://schemas.microsoft.com/office/powerpoint/2010/main" val="276558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17</a:t>
            </a:fld>
            <a:endParaRPr lang="fr-FR" dirty="0"/>
          </a:p>
        </p:txBody>
      </p:sp>
    </p:spTree>
    <p:extLst>
      <p:ext uri="{BB962C8B-B14F-4D97-AF65-F5344CB8AC3E}">
        <p14:creationId xmlns:p14="http://schemas.microsoft.com/office/powerpoint/2010/main" val="59246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18</a:t>
            </a:fld>
            <a:endParaRPr lang="fr-FR" dirty="0"/>
          </a:p>
        </p:txBody>
      </p:sp>
    </p:spTree>
    <p:extLst>
      <p:ext uri="{BB962C8B-B14F-4D97-AF65-F5344CB8AC3E}">
        <p14:creationId xmlns:p14="http://schemas.microsoft.com/office/powerpoint/2010/main" val="99917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19</a:t>
            </a:fld>
            <a:endParaRPr lang="fr-FR" dirty="0"/>
          </a:p>
        </p:txBody>
      </p:sp>
    </p:spTree>
    <p:extLst>
      <p:ext uri="{BB962C8B-B14F-4D97-AF65-F5344CB8AC3E}">
        <p14:creationId xmlns:p14="http://schemas.microsoft.com/office/powerpoint/2010/main" val="108741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a:t>
            </a:fld>
            <a:endParaRPr lang="fr-FR" dirty="0"/>
          </a:p>
        </p:txBody>
      </p:sp>
    </p:spTree>
    <p:extLst>
      <p:ext uri="{BB962C8B-B14F-4D97-AF65-F5344CB8AC3E}">
        <p14:creationId xmlns:p14="http://schemas.microsoft.com/office/powerpoint/2010/main" val="96387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20</a:t>
            </a:fld>
            <a:endParaRPr lang="fr-FR" dirty="0"/>
          </a:p>
        </p:txBody>
      </p:sp>
    </p:spTree>
    <p:extLst>
      <p:ext uri="{BB962C8B-B14F-4D97-AF65-F5344CB8AC3E}">
        <p14:creationId xmlns:p14="http://schemas.microsoft.com/office/powerpoint/2010/main" val="16634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21</a:t>
            </a:fld>
            <a:endParaRPr lang="fr-FR" dirty="0"/>
          </a:p>
        </p:txBody>
      </p:sp>
    </p:spTree>
    <p:extLst>
      <p:ext uri="{BB962C8B-B14F-4D97-AF65-F5344CB8AC3E}">
        <p14:creationId xmlns:p14="http://schemas.microsoft.com/office/powerpoint/2010/main" val="159134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22</a:t>
            </a:fld>
            <a:endParaRPr lang="fr-FR" dirty="0"/>
          </a:p>
        </p:txBody>
      </p:sp>
    </p:spTree>
    <p:extLst>
      <p:ext uri="{BB962C8B-B14F-4D97-AF65-F5344CB8AC3E}">
        <p14:creationId xmlns:p14="http://schemas.microsoft.com/office/powerpoint/2010/main" val="405760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23</a:t>
            </a:fld>
            <a:endParaRPr lang="fr-FR" dirty="0"/>
          </a:p>
        </p:txBody>
      </p:sp>
    </p:spTree>
    <p:extLst>
      <p:ext uri="{BB962C8B-B14F-4D97-AF65-F5344CB8AC3E}">
        <p14:creationId xmlns:p14="http://schemas.microsoft.com/office/powerpoint/2010/main" val="1819914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24</a:t>
            </a:fld>
            <a:endParaRPr lang="fr-FR" dirty="0"/>
          </a:p>
        </p:txBody>
      </p:sp>
    </p:spTree>
    <p:extLst>
      <p:ext uri="{BB962C8B-B14F-4D97-AF65-F5344CB8AC3E}">
        <p14:creationId xmlns:p14="http://schemas.microsoft.com/office/powerpoint/2010/main" val="315914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26</a:t>
            </a:fld>
            <a:endParaRPr lang="fr-FR" dirty="0"/>
          </a:p>
        </p:txBody>
      </p:sp>
    </p:spTree>
    <p:extLst>
      <p:ext uri="{BB962C8B-B14F-4D97-AF65-F5344CB8AC3E}">
        <p14:creationId xmlns:p14="http://schemas.microsoft.com/office/powerpoint/2010/main" val="3922324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27</a:t>
            </a:fld>
            <a:endParaRPr lang="fr-FR" dirty="0"/>
          </a:p>
        </p:txBody>
      </p:sp>
    </p:spTree>
    <p:extLst>
      <p:ext uri="{BB962C8B-B14F-4D97-AF65-F5344CB8AC3E}">
        <p14:creationId xmlns:p14="http://schemas.microsoft.com/office/powerpoint/2010/main" val="964737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28</a:t>
            </a:fld>
            <a:endParaRPr lang="fr-FR" dirty="0"/>
          </a:p>
        </p:txBody>
      </p:sp>
    </p:spTree>
    <p:extLst>
      <p:ext uri="{BB962C8B-B14F-4D97-AF65-F5344CB8AC3E}">
        <p14:creationId xmlns:p14="http://schemas.microsoft.com/office/powerpoint/2010/main" val="1949036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29</a:t>
            </a:fld>
            <a:endParaRPr lang="fr-FR" dirty="0"/>
          </a:p>
        </p:txBody>
      </p:sp>
    </p:spTree>
    <p:extLst>
      <p:ext uri="{BB962C8B-B14F-4D97-AF65-F5344CB8AC3E}">
        <p14:creationId xmlns:p14="http://schemas.microsoft.com/office/powerpoint/2010/main" val="2631392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30</a:t>
            </a:fld>
            <a:endParaRPr lang="fr-FR" dirty="0"/>
          </a:p>
        </p:txBody>
      </p:sp>
    </p:spTree>
    <p:extLst>
      <p:ext uri="{BB962C8B-B14F-4D97-AF65-F5344CB8AC3E}">
        <p14:creationId xmlns:p14="http://schemas.microsoft.com/office/powerpoint/2010/main" val="2228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3</a:t>
            </a:fld>
            <a:endParaRPr lang="fr-FR" dirty="0"/>
          </a:p>
        </p:txBody>
      </p:sp>
    </p:spTree>
    <p:extLst>
      <p:ext uri="{BB962C8B-B14F-4D97-AF65-F5344CB8AC3E}">
        <p14:creationId xmlns:p14="http://schemas.microsoft.com/office/powerpoint/2010/main" val="407096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31</a:t>
            </a:fld>
            <a:endParaRPr lang="fr-FR" dirty="0"/>
          </a:p>
        </p:txBody>
      </p:sp>
    </p:spTree>
    <p:extLst>
      <p:ext uri="{BB962C8B-B14F-4D97-AF65-F5344CB8AC3E}">
        <p14:creationId xmlns:p14="http://schemas.microsoft.com/office/powerpoint/2010/main" val="3120913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32</a:t>
            </a:fld>
            <a:endParaRPr lang="fr-FR" dirty="0"/>
          </a:p>
        </p:txBody>
      </p:sp>
    </p:spTree>
    <p:extLst>
      <p:ext uri="{BB962C8B-B14F-4D97-AF65-F5344CB8AC3E}">
        <p14:creationId xmlns:p14="http://schemas.microsoft.com/office/powerpoint/2010/main" val="9864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4</a:t>
            </a:fld>
            <a:endParaRPr lang="fr-FR" dirty="0"/>
          </a:p>
        </p:txBody>
      </p:sp>
    </p:spTree>
    <p:extLst>
      <p:ext uri="{BB962C8B-B14F-4D97-AF65-F5344CB8AC3E}">
        <p14:creationId xmlns:p14="http://schemas.microsoft.com/office/powerpoint/2010/main" val="330552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5</a:t>
            </a:fld>
            <a:endParaRPr lang="fr-FR" dirty="0"/>
          </a:p>
        </p:txBody>
      </p:sp>
    </p:spTree>
    <p:extLst>
      <p:ext uri="{BB962C8B-B14F-4D97-AF65-F5344CB8AC3E}">
        <p14:creationId xmlns:p14="http://schemas.microsoft.com/office/powerpoint/2010/main" val="20101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6</a:t>
            </a:fld>
            <a:endParaRPr lang="fr-FR" dirty="0"/>
          </a:p>
        </p:txBody>
      </p:sp>
    </p:spTree>
    <p:extLst>
      <p:ext uri="{BB962C8B-B14F-4D97-AF65-F5344CB8AC3E}">
        <p14:creationId xmlns:p14="http://schemas.microsoft.com/office/powerpoint/2010/main" val="175428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7</a:t>
            </a:fld>
            <a:endParaRPr lang="fr-FR" dirty="0"/>
          </a:p>
        </p:txBody>
      </p:sp>
    </p:spTree>
    <p:extLst>
      <p:ext uri="{BB962C8B-B14F-4D97-AF65-F5344CB8AC3E}">
        <p14:creationId xmlns:p14="http://schemas.microsoft.com/office/powerpoint/2010/main" val="363666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Développer</a:t>
            </a:r>
            <a:r>
              <a:rPr lang="fr-FR" baseline="0" dirty="0" smtClean="0"/>
              <a:t> les action soutenues dans l’AAP</a:t>
            </a:r>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8</a:t>
            </a:fld>
            <a:endParaRPr lang="fr-FR" dirty="0"/>
          </a:p>
        </p:txBody>
      </p:sp>
    </p:spTree>
    <p:extLst>
      <p:ext uri="{BB962C8B-B14F-4D97-AF65-F5344CB8AC3E}">
        <p14:creationId xmlns:p14="http://schemas.microsoft.com/office/powerpoint/2010/main" val="105300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693A38-F8AD-486A-936F-BBB8A495F682}" type="slidenum">
              <a:rPr lang="fr-FR" smtClean="0"/>
              <a:t>9</a:t>
            </a:fld>
            <a:endParaRPr lang="fr-FR" dirty="0"/>
          </a:p>
        </p:txBody>
      </p:sp>
    </p:spTree>
    <p:extLst>
      <p:ext uri="{BB962C8B-B14F-4D97-AF65-F5344CB8AC3E}">
        <p14:creationId xmlns:p14="http://schemas.microsoft.com/office/powerpoint/2010/main" val="1958709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têt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63CA776-8648-3671-04DF-EF386D4DD3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e 3"/>
          <p:cNvGrpSpPr/>
          <p:nvPr userDrawn="1"/>
        </p:nvGrpSpPr>
        <p:grpSpPr>
          <a:xfrm>
            <a:off x="6829818" y="6435588"/>
            <a:ext cx="2314182" cy="422412"/>
            <a:chOff x="1444739" y="384038"/>
            <a:chExt cx="2314460" cy="422412"/>
          </a:xfrm>
        </p:grpSpPr>
        <p:sp>
          <p:nvSpPr>
            <p:cNvPr id="5" name="Rectangle 4"/>
            <p:cNvSpPr/>
            <p:nvPr userDrawn="1"/>
          </p:nvSpPr>
          <p:spPr>
            <a:xfrm>
              <a:off x="1444739" y="384038"/>
              <a:ext cx="2314460" cy="42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pic>
          <p:nvPicPr>
            <p:cNvPr id="6" name="Imag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5585"/>
            <a:stretch/>
          </p:blipFill>
          <p:spPr bwMode="auto">
            <a:xfrm>
              <a:off x="1856262" y="384038"/>
              <a:ext cx="599942" cy="394472"/>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4739" y="398646"/>
              <a:ext cx="407804" cy="407804"/>
            </a:xfrm>
            <a:prstGeom prst="rect">
              <a:avLst/>
            </a:prstGeom>
          </p:spPr>
        </p:pic>
        <p:sp>
          <p:nvSpPr>
            <p:cNvPr id="8" name="Zone de texte 2"/>
            <p:cNvSpPr txBox="1">
              <a:spLocks noChangeArrowheads="1"/>
            </p:cNvSpPr>
            <p:nvPr userDrawn="1"/>
          </p:nvSpPr>
          <p:spPr bwMode="auto">
            <a:xfrm>
              <a:off x="2459924" y="398646"/>
              <a:ext cx="1295556" cy="40780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000" b="1" dirty="0">
                  <a:solidFill>
                    <a:srgbClr val="2F5496"/>
                  </a:solidFill>
                  <a:effectLst/>
                </a:rPr>
                <a:t>Cofinancé par</a:t>
              </a:r>
              <a:endParaRPr lang="fr-FR" sz="1100" dirty="0">
                <a:effectLst/>
              </a:endParaRPr>
            </a:p>
            <a:p>
              <a:pPr>
                <a:spcAft>
                  <a:spcPts val="0"/>
                </a:spcAft>
              </a:pPr>
              <a:r>
                <a:rPr lang="fr-FR" sz="1000" b="1" dirty="0">
                  <a:solidFill>
                    <a:srgbClr val="2F5496"/>
                  </a:solidFill>
                  <a:effectLst/>
                </a:rPr>
                <a:t> l’Union européenne</a:t>
              </a:r>
              <a:endParaRPr lang="fr-FR" sz="1100" dirty="0">
                <a:effectLst/>
              </a:endParaRPr>
            </a:p>
          </p:txBody>
        </p:sp>
      </p:grpSp>
    </p:spTree>
    <p:extLst>
      <p:ext uri="{BB962C8B-B14F-4D97-AF65-F5344CB8AC3E}">
        <p14:creationId xmlns:p14="http://schemas.microsoft.com/office/powerpoint/2010/main" val="23216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BF71FE-BD87-CD17-36C1-640D6F6E37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999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BF71FE-BD87-CD17-36C1-640D6F6E37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653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s">
    <p:spTree>
      <p:nvGrpSpPr>
        <p:cNvPr id="1" name=""/>
        <p:cNvGrpSpPr/>
        <p:nvPr/>
      </p:nvGrpSpPr>
      <p:grpSpPr>
        <a:xfrm>
          <a:off x="0" y="0"/>
          <a:ext cx="0" cy="0"/>
          <a:chOff x="0" y="0"/>
          <a:chExt cx="0" cy="0"/>
        </a:xfrm>
      </p:grpSpPr>
      <p:grpSp>
        <p:nvGrpSpPr>
          <p:cNvPr id="12" name="Groupe 11"/>
          <p:cNvGrpSpPr/>
          <p:nvPr userDrawn="1"/>
        </p:nvGrpSpPr>
        <p:grpSpPr>
          <a:xfrm>
            <a:off x="0" y="8703"/>
            <a:ext cx="9212316" cy="6407281"/>
            <a:chOff x="0" y="-69668"/>
            <a:chExt cx="12307298" cy="8559879"/>
          </a:xfrm>
        </p:grpSpPr>
        <p:pic>
          <p:nvPicPr>
            <p:cNvPr id="3" name="Image 2">
              <a:extLst>
                <a:ext uri="{FF2B5EF4-FFF2-40B4-BE49-F238E27FC236}">
                  <a16:creationId xmlns:a16="http://schemas.microsoft.com/office/drawing/2014/main" id="{BC5AC360-3592-F645-8FB8-4A3695ED82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21" b="64699"/>
            <a:stretch/>
          </p:blipFill>
          <p:spPr>
            <a:xfrm>
              <a:off x="0" y="-69668"/>
              <a:ext cx="12192000" cy="2220686"/>
            </a:xfrm>
            <a:prstGeom prst="rect">
              <a:avLst/>
            </a:prstGeom>
          </p:spPr>
        </p:pic>
        <p:pic>
          <p:nvPicPr>
            <p:cNvPr id="4" name="Image 3">
              <a:extLst>
                <a:ext uri="{FF2B5EF4-FFF2-40B4-BE49-F238E27FC236}">
                  <a16:creationId xmlns:a16="http://schemas.microsoft.com/office/drawing/2014/main" id="{A8A5FD2C-E3C9-D443-B114-61DAFE215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9668"/>
              <a:ext cx="12192000" cy="3021874"/>
            </a:xfrm>
            <a:prstGeom prst="rect">
              <a:avLst/>
            </a:prstGeom>
          </p:spPr>
        </p:pic>
        <p:sp>
          <p:nvSpPr>
            <p:cNvPr id="5" name="Rectangle 4"/>
            <p:cNvSpPr/>
            <p:nvPr userDrawn="1"/>
          </p:nvSpPr>
          <p:spPr>
            <a:xfrm rot="21103885">
              <a:off x="54209" y="910035"/>
              <a:ext cx="1213491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0" y="1776112"/>
              <a:ext cx="30309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riangle isocèle 6"/>
            <p:cNvSpPr/>
            <p:nvPr userDrawn="1"/>
          </p:nvSpPr>
          <p:spPr>
            <a:xfrm rot="2054838">
              <a:off x="11918678" y="-19480"/>
              <a:ext cx="388620" cy="2762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0" y="8338428"/>
              <a:ext cx="12192001" cy="151783"/>
            </a:xfrm>
            <a:prstGeom prst="rect">
              <a:avLst/>
            </a:prstGeom>
            <a:solidFill>
              <a:srgbClr val="EED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18479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e 1"/>
          <p:cNvGrpSpPr/>
          <p:nvPr userDrawn="1"/>
        </p:nvGrpSpPr>
        <p:grpSpPr>
          <a:xfrm>
            <a:off x="0" y="8703"/>
            <a:ext cx="9212316" cy="6407281"/>
            <a:chOff x="0" y="-69668"/>
            <a:chExt cx="12307298" cy="8559879"/>
          </a:xfrm>
        </p:grpSpPr>
        <p:pic>
          <p:nvPicPr>
            <p:cNvPr id="3" name="Image 2">
              <a:extLst>
                <a:ext uri="{FF2B5EF4-FFF2-40B4-BE49-F238E27FC236}">
                  <a16:creationId xmlns:a16="http://schemas.microsoft.com/office/drawing/2014/main" id="{BC5AC360-3592-F645-8FB8-4A3695ED826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921" b="64699"/>
            <a:stretch/>
          </p:blipFill>
          <p:spPr>
            <a:xfrm>
              <a:off x="0" y="-69668"/>
              <a:ext cx="12192000" cy="2220686"/>
            </a:xfrm>
            <a:prstGeom prst="rect">
              <a:avLst/>
            </a:prstGeom>
          </p:spPr>
        </p:pic>
        <p:pic>
          <p:nvPicPr>
            <p:cNvPr id="4" name="Image 3">
              <a:extLst>
                <a:ext uri="{FF2B5EF4-FFF2-40B4-BE49-F238E27FC236}">
                  <a16:creationId xmlns:a16="http://schemas.microsoft.com/office/drawing/2014/main" id="{A8A5FD2C-E3C9-D443-B114-61DAFE2157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9668"/>
              <a:ext cx="12192000" cy="3021874"/>
            </a:xfrm>
            <a:prstGeom prst="rect">
              <a:avLst/>
            </a:prstGeom>
          </p:spPr>
        </p:pic>
        <p:sp>
          <p:nvSpPr>
            <p:cNvPr id="5" name="Rectangle 4"/>
            <p:cNvSpPr/>
            <p:nvPr userDrawn="1"/>
          </p:nvSpPr>
          <p:spPr>
            <a:xfrm rot="21103885">
              <a:off x="54209" y="910035"/>
              <a:ext cx="1213491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0" y="1776112"/>
              <a:ext cx="303094" cy="453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riangle isocèle 6"/>
            <p:cNvSpPr/>
            <p:nvPr userDrawn="1"/>
          </p:nvSpPr>
          <p:spPr>
            <a:xfrm rot="2054838">
              <a:off x="11918678" y="-19480"/>
              <a:ext cx="388620" cy="2762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0" y="8338428"/>
              <a:ext cx="12192001" cy="151783"/>
            </a:xfrm>
            <a:prstGeom prst="rect">
              <a:avLst/>
            </a:prstGeom>
            <a:solidFill>
              <a:srgbClr val="EED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2" name="Groupe 11"/>
          <p:cNvGrpSpPr/>
          <p:nvPr userDrawn="1"/>
        </p:nvGrpSpPr>
        <p:grpSpPr>
          <a:xfrm>
            <a:off x="113152" y="6435588"/>
            <a:ext cx="2314182" cy="422412"/>
            <a:chOff x="1444739" y="384038"/>
            <a:chExt cx="2314460" cy="422412"/>
          </a:xfrm>
        </p:grpSpPr>
        <p:sp>
          <p:nvSpPr>
            <p:cNvPr id="13" name="Rectangle 12"/>
            <p:cNvSpPr/>
            <p:nvPr userDrawn="1"/>
          </p:nvSpPr>
          <p:spPr>
            <a:xfrm>
              <a:off x="1444739" y="384038"/>
              <a:ext cx="2314460" cy="42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pic>
          <p:nvPicPr>
            <p:cNvPr id="14" name="Image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15585"/>
            <a:stretch/>
          </p:blipFill>
          <p:spPr bwMode="auto">
            <a:xfrm>
              <a:off x="1856262" y="384038"/>
              <a:ext cx="599942" cy="394472"/>
            </a:xfrm>
            <a:prstGeom prst="rect">
              <a:avLst/>
            </a:prstGeom>
            <a:ln>
              <a:noFill/>
            </a:ln>
            <a:extLst>
              <a:ext uri="{53640926-AAD7-44D8-BBD7-CCE9431645EC}">
                <a14:shadowObscured xmlns:a14="http://schemas.microsoft.com/office/drawing/2010/main"/>
              </a:ext>
            </a:extLst>
          </p:spPr>
        </p:pic>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44739" y="398646"/>
              <a:ext cx="407804" cy="407804"/>
            </a:xfrm>
            <a:prstGeom prst="rect">
              <a:avLst/>
            </a:prstGeom>
          </p:spPr>
        </p:pic>
        <p:sp>
          <p:nvSpPr>
            <p:cNvPr id="16" name="Zone de texte 2"/>
            <p:cNvSpPr txBox="1">
              <a:spLocks noChangeArrowheads="1"/>
            </p:cNvSpPr>
            <p:nvPr userDrawn="1"/>
          </p:nvSpPr>
          <p:spPr bwMode="auto">
            <a:xfrm>
              <a:off x="2459924" y="398646"/>
              <a:ext cx="1295556" cy="40780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fr-FR" sz="1000" b="1" dirty="0">
                  <a:solidFill>
                    <a:srgbClr val="2F5496"/>
                  </a:solidFill>
                  <a:effectLst/>
                </a:rPr>
                <a:t>Cofinancé par</a:t>
              </a:r>
              <a:endParaRPr lang="fr-FR" sz="1100" dirty="0">
                <a:effectLst/>
              </a:endParaRPr>
            </a:p>
            <a:p>
              <a:pPr>
                <a:spcAft>
                  <a:spcPts val="0"/>
                </a:spcAft>
              </a:pPr>
              <a:r>
                <a:rPr lang="fr-FR" sz="1000" b="1" dirty="0">
                  <a:solidFill>
                    <a:srgbClr val="2F5496"/>
                  </a:solidFill>
                  <a:effectLst/>
                </a:rPr>
                <a:t> l’Union européenne</a:t>
              </a:r>
              <a:endParaRPr lang="fr-FR" sz="1100" dirty="0">
                <a:effectLst/>
              </a:endParaRPr>
            </a:p>
          </p:txBody>
        </p:sp>
      </p:grpSp>
    </p:spTree>
    <p:extLst>
      <p:ext uri="{BB962C8B-B14F-4D97-AF65-F5344CB8AC3E}">
        <p14:creationId xmlns:p14="http://schemas.microsoft.com/office/powerpoint/2010/main" val="16583401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sig.hautsdefrance.fr/ext/mv/?config=apps/domo.x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sig.hautsdefrance.fr/ext/mv/?config=apps/domo_equip.x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europe-en-hautsdefrance.eu/inscrivez-vous-aux-ateliers-e-synergi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europe-en-hautsdefrance.eu/download/pr-2127-guide-e-synergi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twitter.com/hautsdefranceEU" TargetMode="External"/><Relationship Id="rId5" Type="http://schemas.openxmlformats.org/officeDocument/2006/relationships/image" Target="../media/image29.png"/><Relationship Id="rId4" Type="http://schemas.openxmlformats.org/officeDocument/2006/relationships/hyperlink" Target="https://europe-en-hautsdefrance.e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148717" y="111211"/>
            <a:ext cx="5686365" cy="584775"/>
          </a:xfrm>
          <a:prstGeom prst="rect">
            <a:avLst/>
          </a:prstGeom>
          <a:noFill/>
        </p:spPr>
        <p:txBody>
          <a:bodyPr wrap="square" rtlCol="0">
            <a:spAutoFit/>
          </a:bodyPr>
          <a:lstStyle/>
          <a:p>
            <a:r>
              <a:rPr lang="fr-FR" sz="3200" b="1" dirty="0" smtClean="0">
                <a:solidFill>
                  <a:srgbClr val="243D71"/>
                </a:solidFill>
                <a:latin typeface="Calibri" panose="020F0502020204030204" pitchFamily="34" charset="0"/>
                <a:cs typeface="Times New Roman" panose="02020603050405020304" pitchFamily="18" charset="0"/>
              </a:rPr>
              <a:t>WEBINAIRE 12 septembre 2023</a:t>
            </a:r>
            <a:endParaRPr lang="fr-FR" sz="3200" dirty="0"/>
          </a:p>
        </p:txBody>
      </p:sp>
    </p:spTree>
    <p:extLst>
      <p:ext uri="{BB962C8B-B14F-4D97-AF65-F5344CB8AC3E}">
        <p14:creationId xmlns:p14="http://schemas.microsoft.com/office/powerpoint/2010/main" val="3838235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4492" y="511629"/>
            <a:ext cx="2416047" cy="584775"/>
          </a:xfrm>
          <a:prstGeom prst="rect">
            <a:avLst/>
          </a:prstGeom>
        </p:spPr>
        <p:txBody>
          <a:bodyPr wrap="square">
            <a:spAutoFit/>
          </a:bodyPr>
          <a:lstStyle/>
          <a:p>
            <a:pPr algn="r"/>
            <a:r>
              <a:rPr lang="fr-FR" sz="3200" b="1" dirty="0">
                <a:solidFill>
                  <a:srgbClr val="243D71"/>
                </a:solidFill>
                <a:latin typeface="Arial" panose="020B0604020202020204" pitchFamily="34" charset="0"/>
                <a:cs typeface="Arial" panose="020B0604020202020204" pitchFamily="34" charset="0"/>
              </a:rPr>
              <a:t>C</a:t>
            </a:r>
            <a:r>
              <a:rPr lang="fr-FR" sz="3200" b="1" dirty="0" smtClean="0">
                <a:solidFill>
                  <a:srgbClr val="243D71"/>
                </a:solidFill>
                <a:latin typeface="Arial" panose="020B0604020202020204" pitchFamily="34" charset="0"/>
                <a:cs typeface="Arial" panose="020B0604020202020204" pitchFamily="34" charset="0"/>
              </a:rPr>
              <a:t>atégorie 2</a:t>
            </a:r>
            <a:endParaRPr lang="fr-FR" sz="3200" b="1" dirty="0">
              <a:solidFill>
                <a:srgbClr val="243D71"/>
              </a:solidFill>
              <a:latin typeface="Arial" panose="020B0604020202020204" pitchFamily="34" charset="0"/>
              <a:cs typeface="Arial" panose="020B0604020202020204" pitchFamily="34" charset="0"/>
            </a:endParaRPr>
          </a:p>
        </p:txBody>
      </p:sp>
      <p:sp>
        <p:nvSpPr>
          <p:cNvPr id="3" name="ZoneTexte 2"/>
          <p:cNvSpPr txBox="1"/>
          <p:nvPr/>
        </p:nvSpPr>
        <p:spPr>
          <a:xfrm>
            <a:off x="0" y="1240929"/>
            <a:ext cx="8872910" cy="3693319"/>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solidFill>
                  <a:srgbClr val="243D71"/>
                </a:solidFill>
                <a:latin typeface="Arial" panose="020B0604020202020204" pitchFamily="34" charset="0"/>
                <a:cs typeface="Arial" panose="020B0604020202020204" pitchFamily="34" charset="0"/>
              </a:rPr>
              <a:t>Les demandes de subvention concernent la création, l’extension ou la réhabilitation d’équipements publics de solidarité </a:t>
            </a:r>
            <a:r>
              <a:rPr lang="fr-FR" b="1" u="sng" dirty="0">
                <a:solidFill>
                  <a:srgbClr val="243D71"/>
                </a:solidFill>
                <a:latin typeface="Arial" panose="020B0604020202020204" pitchFamily="34" charset="0"/>
                <a:cs typeface="Arial" panose="020B0604020202020204" pitchFamily="34" charset="0"/>
              </a:rPr>
              <a:t>innovants</a:t>
            </a:r>
            <a:r>
              <a:rPr lang="fr-FR" dirty="0">
                <a:solidFill>
                  <a:srgbClr val="243D71"/>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endParaRPr lang="fr-FR" dirty="0" smtClean="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dirty="0" smtClean="0">
                <a:solidFill>
                  <a:srgbClr val="243D71"/>
                </a:solidFill>
                <a:latin typeface="Arial" panose="020B0604020202020204" pitchFamily="34" charset="0"/>
                <a:cs typeface="Arial" panose="020B0604020202020204" pitchFamily="34" charset="0"/>
              </a:rPr>
              <a:t>L’opération bâtimentaire </a:t>
            </a:r>
            <a:r>
              <a:rPr lang="fr-FR" dirty="0">
                <a:solidFill>
                  <a:srgbClr val="243D71"/>
                </a:solidFill>
                <a:latin typeface="Arial" panose="020B0604020202020204" pitchFamily="34" charset="0"/>
                <a:cs typeface="Arial" panose="020B0604020202020204" pitchFamily="34" charset="0"/>
              </a:rPr>
              <a:t>doit </a:t>
            </a:r>
            <a:r>
              <a:rPr lang="fr-FR" dirty="0" smtClean="0">
                <a:solidFill>
                  <a:srgbClr val="243D71"/>
                </a:solidFill>
                <a:latin typeface="Arial" panose="020B0604020202020204" pitchFamily="34" charset="0"/>
                <a:cs typeface="Arial" panose="020B0604020202020204" pitchFamily="34" charset="0"/>
              </a:rPr>
              <a:t> :</a:t>
            </a:r>
          </a:p>
          <a:p>
            <a:pPr marL="742950" lvl="1" indent="-285750" algn="just">
              <a:buFont typeface="Wingdings" panose="05000000000000000000" pitchFamily="2" charset="2"/>
              <a:buChar char="Ø"/>
            </a:pPr>
            <a:r>
              <a:rPr lang="fr-FR" dirty="0" smtClean="0">
                <a:solidFill>
                  <a:srgbClr val="243D71"/>
                </a:solidFill>
                <a:latin typeface="Arial" panose="020B0604020202020204" pitchFamily="34" charset="0"/>
                <a:cs typeface="Arial" panose="020B0604020202020204" pitchFamily="34" charset="0"/>
              </a:rPr>
              <a:t>relever </a:t>
            </a:r>
            <a:r>
              <a:rPr lang="fr-FR" dirty="0">
                <a:solidFill>
                  <a:srgbClr val="243D71"/>
                </a:solidFill>
                <a:latin typeface="Arial" panose="020B0604020202020204" pitchFamily="34" charset="0"/>
                <a:cs typeface="Arial" panose="020B0604020202020204" pitchFamily="34" charset="0"/>
              </a:rPr>
              <a:t>du champ du sanitaire et/ou du médico-social, </a:t>
            </a:r>
            <a:endParaRPr lang="fr-FR" dirty="0" smtClean="0">
              <a:solidFill>
                <a:srgbClr val="243D71"/>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fr-FR" dirty="0" smtClean="0">
                <a:solidFill>
                  <a:srgbClr val="243D71"/>
                </a:solidFill>
                <a:latin typeface="Arial" panose="020B0604020202020204" pitchFamily="34" charset="0"/>
                <a:cs typeface="Arial" panose="020B0604020202020204" pitchFamily="34" charset="0"/>
              </a:rPr>
              <a:t>L’opération </a:t>
            </a:r>
            <a:r>
              <a:rPr lang="fr-FR" dirty="0">
                <a:solidFill>
                  <a:srgbClr val="243D71"/>
                </a:solidFill>
                <a:latin typeface="Arial" panose="020B0604020202020204" pitchFamily="34" charset="0"/>
                <a:cs typeface="Arial" panose="020B0604020202020204" pitchFamily="34" charset="0"/>
              </a:rPr>
              <a:t>doit répondre à un besoin identifié de l’organisation de l’offre sanitaire et/ou médico-sociale, </a:t>
            </a:r>
            <a:endParaRPr lang="fr-FR" dirty="0" smtClean="0">
              <a:solidFill>
                <a:srgbClr val="243D71"/>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fr-FR" dirty="0" smtClean="0">
                <a:solidFill>
                  <a:srgbClr val="243D71"/>
                </a:solidFill>
                <a:latin typeface="Arial" panose="020B0604020202020204" pitchFamily="34" charset="0"/>
                <a:cs typeface="Arial" panose="020B0604020202020204" pitchFamily="34" charset="0"/>
              </a:rPr>
              <a:t>L’opération </a:t>
            </a:r>
            <a:r>
              <a:rPr lang="fr-FR" dirty="0">
                <a:solidFill>
                  <a:srgbClr val="243D71"/>
                </a:solidFill>
                <a:latin typeface="Arial" panose="020B0604020202020204" pitchFamily="34" charset="0"/>
                <a:cs typeface="Arial" panose="020B0604020202020204" pitchFamily="34" charset="0"/>
              </a:rPr>
              <a:t>doit être en cohérence avec le schéma départemental d’amélioration de l’accessibilité des services publics ainsi que des schémas stratégiques (schéma pour l’autonomie des personnes âgées, pour les personnes en situation de handicap, d’aide sociale à l’enfance…) en fonction de son objet, </a:t>
            </a:r>
            <a:endParaRPr lang="fr-FR" dirty="0" smtClean="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fr-FR" dirty="0" smtClean="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700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8136" y="546962"/>
            <a:ext cx="2865864" cy="584775"/>
          </a:xfrm>
          <a:prstGeom prst="rect">
            <a:avLst/>
          </a:prstGeom>
        </p:spPr>
        <p:txBody>
          <a:bodyPr wrap="square">
            <a:spAutoFit/>
          </a:bodyPr>
          <a:lstStyle/>
          <a:p>
            <a:r>
              <a:rPr lang="fr-FR" sz="3200" b="1" dirty="0" smtClean="0">
                <a:solidFill>
                  <a:srgbClr val="243D71"/>
                </a:solidFill>
                <a:latin typeface="Arial" panose="020B0604020202020204" pitchFamily="34" charset="0"/>
                <a:cs typeface="Arial" panose="020B0604020202020204" pitchFamily="34" charset="0"/>
              </a:rPr>
              <a:t>Catégorie 2</a:t>
            </a:r>
            <a:endParaRPr lang="fr-FR" sz="32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399393" y="1414718"/>
            <a:ext cx="8660524" cy="3785652"/>
          </a:xfrm>
          <a:prstGeom prst="rect">
            <a:avLst/>
          </a:prstGeom>
        </p:spPr>
        <p:txBody>
          <a:bodyPr wrap="square">
            <a:spAutoFit/>
          </a:bodyPr>
          <a:lstStyle/>
          <a:p>
            <a:pPr marL="285750"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Qu’entend-t-on par </a:t>
            </a:r>
            <a:r>
              <a:rPr lang="fr-FR" sz="1600" b="1" dirty="0" smtClean="0">
                <a:solidFill>
                  <a:srgbClr val="243D71"/>
                </a:solidFill>
                <a:latin typeface="Arial" panose="020B0604020202020204" pitchFamily="34" charset="0"/>
                <a:cs typeface="Arial" panose="020B0604020202020204" pitchFamily="34" charset="0"/>
              </a:rPr>
              <a:t>innovant</a:t>
            </a:r>
            <a:r>
              <a:rPr lang="fr-FR" sz="1600" dirty="0" smtClean="0">
                <a:solidFill>
                  <a:srgbClr val="243D71"/>
                </a:solidFill>
                <a:latin typeface="Arial" panose="020B0604020202020204" pitchFamily="34" charset="0"/>
                <a:cs typeface="Arial" panose="020B0604020202020204" pitchFamily="34" charset="0"/>
              </a:rPr>
              <a:t> ? l’opération doit :</a:t>
            </a:r>
          </a:p>
          <a:p>
            <a:pPr marL="742950" lvl="1"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Constituer une </a:t>
            </a:r>
            <a:r>
              <a:rPr lang="fr-FR" sz="1600" dirty="0">
                <a:solidFill>
                  <a:srgbClr val="243D71"/>
                </a:solidFill>
                <a:latin typeface="Arial" panose="020B0604020202020204" pitchFamily="34" charset="0"/>
                <a:cs typeface="Arial" panose="020B0604020202020204" pitchFamily="34" charset="0"/>
              </a:rPr>
              <a:t>nouvelle approche du service à rendre à la </a:t>
            </a:r>
            <a:r>
              <a:rPr lang="fr-FR" sz="1600" dirty="0" smtClean="0">
                <a:solidFill>
                  <a:srgbClr val="243D71"/>
                </a:solidFill>
                <a:latin typeface="Arial" panose="020B0604020202020204" pitchFamily="34" charset="0"/>
                <a:cs typeface="Arial" panose="020B0604020202020204" pitchFamily="34" charset="0"/>
              </a:rPr>
              <a:t>population </a:t>
            </a:r>
          </a:p>
          <a:p>
            <a:pPr marL="742950" lvl="1"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Apporter un service nouveau devenu nécessaire aux besoins de la population</a:t>
            </a:r>
          </a:p>
          <a:p>
            <a:pPr marL="742950" lvl="1"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permettre un </a:t>
            </a:r>
            <a:r>
              <a:rPr lang="fr-FR" sz="1600" dirty="0">
                <a:solidFill>
                  <a:srgbClr val="243D71"/>
                </a:solidFill>
                <a:latin typeface="Arial" panose="020B0604020202020204" pitchFamily="34" charset="0"/>
                <a:cs typeface="Arial" panose="020B0604020202020204" pitchFamily="34" charset="0"/>
              </a:rPr>
              <a:t>gain d’efficacité par rapport à l’approche usuelle (service significativement amélioré</a:t>
            </a:r>
            <a:r>
              <a:rPr lang="fr-FR" sz="1600" dirty="0" smtClean="0">
                <a:solidFill>
                  <a:srgbClr val="243D71"/>
                </a:solidFill>
                <a:latin typeface="Arial" panose="020B0604020202020204" pitchFamily="34" charset="0"/>
                <a:cs typeface="Arial" panose="020B0604020202020204" pitchFamily="34" charset="0"/>
              </a:rPr>
              <a:t>)</a:t>
            </a:r>
          </a:p>
          <a:p>
            <a:pPr algn="just"/>
            <a:endParaRPr lang="fr-FR" sz="1600" dirty="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Sont pris en compte également, l’acquisition </a:t>
            </a:r>
            <a:r>
              <a:rPr lang="fr-FR" sz="1600" dirty="0">
                <a:solidFill>
                  <a:srgbClr val="243D71"/>
                </a:solidFill>
                <a:latin typeface="Arial" panose="020B0604020202020204" pitchFamily="34" charset="0"/>
                <a:cs typeface="Arial" panose="020B0604020202020204" pitchFamily="34" charset="0"/>
              </a:rPr>
              <a:t>d’équipements matériels </a:t>
            </a:r>
            <a:r>
              <a:rPr lang="fr-FR" sz="1600" dirty="0" smtClean="0">
                <a:solidFill>
                  <a:srgbClr val="243D71"/>
                </a:solidFill>
                <a:latin typeface="Arial" panose="020B0604020202020204" pitchFamily="34" charset="0"/>
                <a:cs typeface="Arial" panose="020B0604020202020204" pitchFamily="34" charset="0"/>
              </a:rPr>
              <a:t>sanitaires ou mobiles  de prise charge (dans </a:t>
            </a:r>
            <a:r>
              <a:rPr lang="fr-FR" sz="1600" dirty="0">
                <a:solidFill>
                  <a:srgbClr val="243D71"/>
                </a:solidFill>
                <a:latin typeface="Arial" panose="020B0604020202020204" pitchFamily="34" charset="0"/>
                <a:cs typeface="Arial" panose="020B0604020202020204" pitchFamily="34" charset="0"/>
              </a:rPr>
              <a:t>la limite de 3 équipements par projet) </a:t>
            </a:r>
            <a:r>
              <a:rPr lang="fr-FR" sz="1600" dirty="0" smtClean="0">
                <a:solidFill>
                  <a:srgbClr val="243D71"/>
                </a:solidFill>
                <a:latin typeface="Arial" panose="020B0604020202020204" pitchFamily="34" charset="0"/>
                <a:cs typeface="Arial" panose="020B0604020202020204" pitchFamily="34" charset="0"/>
              </a:rPr>
              <a:t>à </a:t>
            </a:r>
            <a:r>
              <a:rPr lang="fr-FR" sz="1600" dirty="0">
                <a:solidFill>
                  <a:srgbClr val="243D71"/>
                </a:solidFill>
                <a:latin typeface="Arial" panose="020B0604020202020204" pitchFamily="34" charset="0"/>
                <a:cs typeface="Arial" panose="020B0604020202020204" pitchFamily="34" charset="0"/>
              </a:rPr>
              <a:t>condition : </a:t>
            </a:r>
          </a:p>
          <a:p>
            <a:pPr marL="742950" lvl="1" indent="-285750" algn="just">
              <a:buFont typeface="Courier New" panose="02070309020205020404" pitchFamily="49" charset="0"/>
              <a:buChar char="o"/>
            </a:pPr>
            <a:r>
              <a:rPr lang="fr-FR" sz="1600" dirty="0" smtClean="0">
                <a:solidFill>
                  <a:srgbClr val="243D71"/>
                </a:solidFill>
                <a:latin typeface="Arial" panose="020B0604020202020204" pitchFamily="34" charset="0"/>
                <a:cs typeface="Arial" panose="020B0604020202020204" pitchFamily="34" charset="0"/>
              </a:rPr>
              <a:t>D’améliorer</a:t>
            </a:r>
            <a:r>
              <a:rPr lang="fr-FR" sz="1600" dirty="0">
                <a:solidFill>
                  <a:srgbClr val="243D71"/>
                </a:solidFill>
                <a:latin typeface="Arial" panose="020B0604020202020204" pitchFamily="34" charset="0"/>
                <a:cs typeface="Arial" panose="020B0604020202020204" pitchFamily="34" charset="0"/>
              </a:rPr>
              <a:t>, de moderniser la prise en charge et équiper les établissements du champ médico-social, </a:t>
            </a:r>
            <a:endParaRPr lang="fr-FR" sz="1600" dirty="0" smtClean="0">
              <a:solidFill>
                <a:srgbClr val="243D71"/>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fr-FR" sz="1600" dirty="0" smtClean="0">
                <a:solidFill>
                  <a:srgbClr val="243D71"/>
                </a:solidFill>
                <a:latin typeface="Arial" panose="020B0604020202020204" pitchFamily="34" charset="0"/>
                <a:cs typeface="Arial" panose="020B0604020202020204" pitchFamily="34" charset="0"/>
              </a:rPr>
              <a:t>D’apporter une </a:t>
            </a:r>
            <a:r>
              <a:rPr lang="fr-FR" sz="1600" dirty="0">
                <a:solidFill>
                  <a:srgbClr val="243D71"/>
                </a:solidFill>
                <a:latin typeface="Arial" panose="020B0604020202020204" pitchFamily="34" charset="0"/>
                <a:cs typeface="Arial" panose="020B0604020202020204" pitchFamily="34" charset="0"/>
              </a:rPr>
              <a:t>solution de prise en charge non existante pour des problématiques nouvelles, </a:t>
            </a:r>
            <a:endParaRPr lang="fr-FR" sz="1600" dirty="0" smtClean="0">
              <a:solidFill>
                <a:srgbClr val="243D71"/>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fr-FR" sz="1600" dirty="0" smtClean="0">
                <a:solidFill>
                  <a:srgbClr val="243D71"/>
                </a:solidFill>
                <a:latin typeface="Arial" panose="020B0604020202020204" pitchFamily="34" charset="0"/>
                <a:cs typeface="Arial" panose="020B0604020202020204" pitchFamily="34" charset="0"/>
              </a:rPr>
              <a:t>De compléter </a:t>
            </a:r>
            <a:r>
              <a:rPr lang="fr-FR" sz="1600" dirty="0">
                <a:solidFill>
                  <a:srgbClr val="243D71"/>
                </a:solidFill>
                <a:latin typeface="Arial" panose="020B0604020202020204" pitchFamily="34" charset="0"/>
                <a:cs typeface="Arial" panose="020B0604020202020204" pitchFamily="34" charset="0"/>
              </a:rPr>
              <a:t>l’offre médico-sociale sur le territoire régional. </a:t>
            </a:r>
          </a:p>
          <a:p>
            <a:pPr algn="just"/>
            <a:endParaRPr lang="fr-FR" sz="1600" dirty="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fr-FR" sz="1600" dirty="0" smtClean="0">
                <a:solidFill>
                  <a:srgbClr val="243D71"/>
                </a:solidFill>
                <a:latin typeface="Arial" panose="020B0604020202020204" pitchFamily="34" charset="0"/>
                <a:cs typeface="Arial" panose="020B0604020202020204" pitchFamily="34" charset="0"/>
              </a:rPr>
              <a:t>A titre d’exemple : </a:t>
            </a:r>
            <a:r>
              <a:rPr lang="fr-FR" sz="1600" dirty="0" err="1" smtClean="0">
                <a:solidFill>
                  <a:srgbClr val="243D71"/>
                </a:solidFill>
                <a:latin typeface="Arial" panose="020B0604020202020204" pitchFamily="34" charset="0"/>
                <a:cs typeface="Arial" panose="020B0604020202020204" pitchFamily="34" charset="0"/>
              </a:rPr>
              <a:t>rétinographe</a:t>
            </a:r>
            <a:r>
              <a:rPr lang="fr-FR" sz="1600" dirty="0">
                <a:solidFill>
                  <a:srgbClr val="243D71"/>
                </a:solidFill>
                <a:latin typeface="Arial" panose="020B0604020202020204" pitchFamily="34" charset="0"/>
                <a:cs typeface="Arial" panose="020B0604020202020204" pitchFamily="34" charset="0"/>
              </a:rPr>
              <a:t>, échographe, </a:t>
            </a:r>
            <a:r>
              <a:rPr lang="fr-FR" sz="1600" dirty="0" err="1">
                <a:solidFill>
                  <a:srgbClr val="243D71"/>
                </a:solidFill>
                <a:latin typeface="Arial" panose="020B0604020202020204" pitchFamily="34" charset="0"/>
                <a:cs typeface="Arial" panose="020B0604020202020204" pitchFamily="34" charset="0"/>
              </a:rPr>
              <a:t>ergocycle</a:t>
            </a:r>
            <a:r>
              <a:rPr lang="fr-FR" sz="1600" dirty="0" smtClean="0">
                <a:solidFill>
                  <a:srgbClr val="243D71"/>
                </a:solidFill>
                <a:latin typeface="Arial" panose="020B0604020202020204" pitchFamily="34" charset="0"/>
                <a:cs typeface="Arial" panose="020B0604020202020204" pitchFamily="34" charset="0"/>
              </a:rPr>
              <a:t>… </a:t>
            </a:r>
            <a:endParaRPr lang="fr-FR" sz="1600"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28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07" y="1859340"/>
            <a:ext cx="8755117" cy="2862322"/>
          </a:xfrm>
          <a:prstGeom prst="rect">
            <a:avLst/>
          </a:prstGeom>
        </p:spPr>
        <p:txBody>
          <a:bodyPr wrap="square">
            <a:spAutoFit/>
          </a:bodyPr>
          <a:lstStyle/>
          <a:p>
            <a:pPr algn="just"/>
            <a:r>
              <a:rPr lang="fr-FR" b="1" u="sng" dirty="0" smtClean="0">
                <a:solidFill>
                  <a:srgbClr val="243D71"/>
                </a:solidFill>
                <a:latin typeface="Arial" panose="020B0604020202020204" pitchFamily="34" charset="0"/>
                <a:cs typeface="Arial" panose="020B0604020202020204" pitchFamily="34" charset="0"/>
              </a:rPr>
              <a:t>Equipements </a:t>
            </a:r>
            <a:r>
              <a:rPr lang="fr-FR" b="1" u="sng" dirty="0">
                <a:solidFill>
                  <a:srgbClr val="243D71"/>
                </a:solidFill>
                <a:latin typeface="Arial" panose="020B0604020202020204" pitchFamily="34" charset="0"/>
                <a:cs typeface="Arial" panose="020B0604020202020204" pitchFamily="34" charset="0"/>
              </a:rPr>
              <a:t>non éligibles aux deux catégories </a:t>
            </a:r>
            <a:r>
              <a:rPr lang="fr-FR" b="1" dirty="0">
                <a:solidFill>
                  <a:srgbClr val="243D71"/>
                </a:solidFill>
                <a:latin typeface="Arial" panose="020B0604020202020204" pitchFamily="34" charset="0"/>
                <a:cs typeface="Arial" panose="020B0604020202020204" pitchFamily="34" charset="0"/>
              </a:rPr>
              <a:t>: </a:t>
            </a:r>
          </a:p>
          <a:p>
            <a:pPr algn="just"/>
            <a:endParaRPr lang="fr-FR" dirty="0">
              <a:solidFill>
                <a:srgbClr val="243D71"/>
              </a:solidFill>
              <a:latin typeface="Arial" panose="020B0604020202020204" pitchFamily="34" charset="0"/>
              <a:cs typeface="Arial" panose="020B0604020202020204" pitchFamily="34" charset="0"/>
            </a:endParaRPr>
          </a:p>
          <a:p>
            <a:pPr algn="just"/>
            <a:r>
              <a:rPr lang="fr-FR" dirty="0">
                <a:solidFill>
                  <a:srgbClr val="243D71"/>
                </a:solidFill>
                <a:latin typeface="Arial" panose="020B0604020202020204" pitchFamily="34" charset="0"/>
                <a:cs typeface="Arial" panose="020B0604020202020204" pitchFamily="34" charset="0"/>
              </a:rPr>
              <a:t>- Les </a:t>
            </a:r>
            <a:r>
              <a:rPr lang="fr-FR">
                <a:solidFill>
                  <a:srgbClr val="243D71"/>
                </a:solidFill>
                <a:latin typeface="Arial" panose="020B0604020202020204" pitchFamily="34" charset="0"/>
                <a:cs typeface="Arial" panose="020B0604020202020204" pitchFamily="34" charset="0"/>
              </a:rPr>
              <a:t>projets </a:t>
            </a:r>
            <a:r>
              <a:rPr lang="fr-FR" smtClean="0">
                <a:solidFill>
                  <a:srgbClr val="243D71"/>
                </a:solidFill>
                <a:latin typeface="Arial" panose="020B0604020202020204" pitchFamily="34" charset="0"/>
                <a:cs typeface="Arial" panose="020B0604020202020204" pitchFamily="34" charset="0"/>
              </a:rPr>
              <a:t>de </a:t>
            </a:r>
            <a:r>
              <a:rPr lang="fr-FR" dirty="0">
                <a:solidFill>
                  <a:srgbClr val="243D71"/>
                </a:solidFill>
                <a:latin typeface="Arial" panose="020B0604020202020204" pitchFamily="34" charset="0"/>
                <a:cs typeface="Arial" panose="020B0604020202020204" pitchFamily="34" charset="0"/>
              </a:rPr>
              <a:t>création, de construction, de réhabilitation et de rénovation de cabinets médicaux ; </a:t>
            </a:r>
          </a:p>
          <a:p>
            <a:pPr algn="just"/>
            <a:r>
              <a:rPr lang="fr-FR" dirty="0">
                <a:solidFill>
                  <a:srgbClr val="243D71"/>
                </a:solidFill>
                <a:latin typeface="Arial" panose="020B0604020202020204" pitchFamily="34" charset="0"/>
                <a:cs typeface="Arial" panose="020B0604020202020204" pitchFamily="34" charset="0"/>
              </a:rPr>
              <a:t>- Les équipements roulants, véhicules (voitures équipées, bus équipés, ambulances, camions de pompier, véhicules du </a:t>
            </a:r>
            <a:r>
              <a:rPr lang="fr-FR" dirty="0" err="1">
                <a:solidFill>
                  <a:srgbClr val="243D71"/>
                </a:solidFill>
                <a:latin typeface="Arial" panose="020B0604020202020204" pitchFamily="34" charset="0"/>
                <a:cs typeface="Arial" panose="020B0604020202020204" pitchFamily="34" charset="0"/>
              </a:rPr>
              <a:t>SMUR</a:t>
            </a:r>
            <a:r>
              <a:rPr lang="fr-FR" dirty="0">
                <a:solidFill>
                  <a:srgbClr val="243D71"/>
                </a:solidFill>
                <a:latin typeface="Arial" panose="020B0604020202020204" pitchFamily="34" charset="0"/>
                <a:cs typeface="Arial" panose="020B0604020202020204" pitchFamily="34" charset="0"/>
              </a:rPr>
              <a:t>…) </a:t>
            </a:r>
          </a:p>
          <a:p>
            <a:pPr algn="just"/>
            <a:r>
              <a:rPr lang="fr-FR" dirty="0">
                <a:solidFill>
                  <a:srgbClr val="243D71"/>
                </a:solidFill>
                <a:latin typeface="Arial" panose="020B0604020202020204" pitchFamily="34" charset="0"/>
                <a:cs typeface="Arial" panose="020B0604020202020204" pitchFamily="34" charset="0"/>
              </a:rPr>
              <a:t>- Les projets de création </a:t>
            </a:r>
            <a:r>
              <a:rPr lang="fr-FR" dirty="0" smtClean="0">
                <a:solidFill>
                  <a:srgbClr val="243D71"/>
                </a:solidFill>
                <a:latin typeface="Arial" panose="020B0604020202020204" pitchFamily="34" charset="0"/>
                <a:cs typeface="Arial" panose="020B0604020202020204" pitchFamily="34" charset="0"/>
              </a:rPr>
              <a:t>construction, rénovation </a:t>
            </a:r>
            <a:r>
              <a:rPr lang="fr-FR" dirty="0">
                <a:solidFill>
                  <a:srgbClr val="243D71"/>
                </a:solidFill>
                <a:latin typeface="Arial" panose="020B0604020202020204" pitchFamily="34" charset="0"/>
                <a:cs typeface="Arial" panose="020B0604020202020204" pitchFamily="34" charset="0"/>
              </a:rPr>
              <a:t>et réhabilitation de maisons de quartier ; </a:t>
            </a:r>
          </a:p>
          <a:p>
            <a:pPr algn="just"/>
            <a:r>
              <a:rPr lang="fr-FR" dirty="0">
                <a:solidFill>
                  <a:srgbClr val="243D71"/>
                </a:solidFill>
                <a:latin typeface="Arial" panose="020B0604020202020204" pitchFamily="34" charset="0"/>
                <a:cs typeface="Arial" panose="020B0604020202020204" pitchFamily="34" charset="0"/>
              </a:rPr>
              <a:t>- </a:t>
            </a:r>
            <a:r>
              <a:rPr lang="fr-FR" dirty="0" smtClean="0">
                <a:solidFill>
                  <a:srgbClr val="243D71"/>
                </a:solidFill>
                <a:latin typeface="Arial" panose="020B0604020202020204" pitchFamily="34" charset="0"/>
                <a:cs typeface="Arial" panose="020B0604020202020204" pitchFamily="34" charset="0"/>
              </a:rPr>
              <a:t>Les Maisons </a:t>
            </a:r>
            <a:r>
              <a:rPr lang="fr-FR" dirty="0">
                <a:solidFill>
                  <a:srgbClr val="243D71"/>
                </a:solidFill>
                <a:latin typeface="Arial" panose="020B0604020202020204" pitchFamily="34" charset="0"/>
                <a:cs typeface="Arial" panose="020B0604020202020204" pitchFamily="34" charset="0"/>
              </a:rPr>
              <a:t>ou missions départementales ; </a:t>
            </a:r>
          </a:p>
          <a:p>
            <a:pPr algn="just"/>
            <a:r>
              <a:rPr lang="fr-FR" dirty="0">
                <a:solidFill>
                  <a:srgbClr val="243D71"/>
                </a:solidFill>
                <a:latin typeface="Arial" panose="020B0604020202020204" pitchFamily="34" charset="0"/>
                <a:cs typeface="Arial" panose="020B0604020202020204" pitchFamily="34" charset="0"/>
              </a:rPr>
              <a:t>- Les Maisons de services aux publics (</a:t>
            </a:r>
            <a:r>
              <a:rPr lang="fr-FR" dirty="0" err="1">
                <a:solidFill>
                  <a:srgbClr val="243D71"/>
                </a:solidFill>
                <a:latin typeface="Arial" panose="020B0604020202020204" pitchFamily="34" charset="0"/>
                <a:cs typeface="Arial" panose="020B0604020202020204" pitchFamily="34" charset="0"/>
              </a:rPr>
              <a:t>MSAP</a:t>
            </a:r>
            <a:r>
              <a:rPr lang="fr-FR" dirty="0">
                <a:solidFill>
                  <a:srgbClr val="243D71"/>
                </a:solidFill>
                <a:latin typeface="Arial" panose="020B0604020202020204" pitchFamily="34" charset="0"/>
                <a:cs typeface="Arial" panose="020B0604020202020204" pitchFamily="34" charset="0"/>
              </a:rPr>
              <a:t>) Maisons France service… ; </a:t>
            </a:r>
          </a:p>
        </p:txBody>
      </p:sp>
    </p:spTree>
    <p:extLst>
      <p:ext uri="{BB962C8B-B14F-4D97-AF65-F5344CB8AC3E}">
        <p14:creationId xmlns:p14="http://schemas.microsoft.com/office/powerpoint/2010/main" val="1404799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757" y="1395743"/>
            <a:ext cx="4711354" cy="584775"/>
          </a:xfrm>
          <a:prstGeom prst="rect">
            <a:avLst/>
          </a:prstGeom>
        </p:spPr>
        <p:txBody>
          <a:bodyPr wrap="none">
            <a:spAutoFit/>
          </a:bodyPr>
          <a:lstStyle/>
          <a:p>
            <a:pPr algn="r"/>
            <a:r>
              <a:rPr lang="fr-FR" sz="3200" b="1" dirty="0" smtClean="0">
                <a:solidFill>
                  <a:srgbClr val="243D71"/>
                </a:solidFill>
                <a:latin typeface="Arial" panose="020B0604020202020204" pitchFamily="34" charset="0"/>
                <a:cs typeface="Arial" panose="020B0604020202020204" pitchFamily="34" charset="0"/>
              </a:rPr>
              <a:t>L’enveloppe disponible</a:t>
            </a:r>
            <a:endParaRPr lang="fr-FR" sz="32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754756" y="2684467"/>
            <a:ext cx="6814686" cy="861774"/>
          </a:xfrm>
          <a:prstGeom prst="rect">
            <a:avLst/>
          </a:prstGeom>
        </p:spPr>
        <p:txBody>
          <a:bodyPr wrap="none">
            <a:spAutoFit/>
          </a:bodyPr>
          <a:lstStyle/>
          <a:p>
            <a:pPr marL="285750" indent="-285750">
              <a:buFont typeface="Wingdings" panose="05000000000000000000" pitchFamily="2" charset="2"/>
              <a:buChar char="v"/>
            </a:pPr>
            <a:r>
              <a:rPr lang="fr-FR" sz="2500" b="1" dirty="0" smtClean="0">
                <a:solidFill>
                  <a:srgbClr val="243D71"/>
                </a:solidFill>
                <a:latin typeface="Arial" panose="020B0604020202020204" pitchFamily="34" charset="0"/>
                <a:cs typeface="Arial" panose="020B0604020202020204" pitchFamily="34" charset="0"/>
              </a:rPr>
              <a:t>10 M € </a:t>
            </a:r>
            <a:r>
              <a:rPr lang="fr-FR" sz="2500" dirty="0" smtClean="0">
                <a:solidFill>
                  <a:srgbClr val="243D71"/>
                </a:solidFill>
                <a:latin typeface="Arial" panose="020B0604020202020204" pitchFamily="34" charset="0"/>
                <a:cs typeface="Arial" panose="020B0604020202020204" pitchFamily="34" charset="0"/>
              </a:rPr>
              <a:t>disponibles pour les deux catégories </a:t>
            </a:r>
          </a:p>
          <a:p>
            <a:r>
              <a:rPr lang="fr-FR" sz="2500" dirty="0" smtClean="0">
                <a:solidFill>
                  <a:srgbClr val="243D71"/>
                </a:solidFill>
                <a:latin typeface="Arial" panose="020B0604020202020204" pitchFamily="34" charset="0"/>
                <a:cs typeface="Arial" panose="020B0604020202020204" pitchFamily="34" charset="0"/>
              </a:rPr>
              <a:t>sur la période 2021 -2027</a:t>
            </a:r>
            <a:endParaRPr lang="fr-FR" sz="2500" b="1" dirty="0">
              <a:solidFill>
                <a:srgbClr val="243D71"/>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5816043" y="4123190"/>
            <a:ext cx="2958234" cy="1118536"/>
          </a:xfrm>
          <a:prstGeom prst="rect">
            <a:avLst/>
          </a:prstGeom>
        </p:spPr>
      </p:pic>
    </p:spTree>
    <p:extLst>
      <p:ext uri="{BB962C8B-B14F-4D97-AF65-F5344CB8AC3E}">
        <p14:creationId xmlns:p14="http://schemas.microsoft.com/office/powerpoint/2010/main" val="174519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150" y="1720413"/>
            <a:ext cx="8158038" cy="1015663"/>
          </a:xfrm>
          <a:prstGeom prst="rect">
            <a:avLst/>
          </a:prstGeom>
        </p:spPr>
        <p:txBody>
          <a:bodyPr wrap="square">
            <a:spAutoFit/>
          </a:bodyPr>
          <a:lstStyle/>
          <a:p>
            <a:pPr algn="ctr"/>
            <a:r>
              <a:rPr lang="fr-FR" sz="3000" b="1" dirty="0" smtClean="0">
                <a:solidFill>
                  <a:srgbClr val="243D71"/>
                </a:solidFill>
                <a:latin typeface="Arial" panose="020B0604020202020204" pitchFamily="34" charset="0"/>
                <a:cs typeface="Arial" panose="020B0604020202020204" pitchFamily="34" charset="0"/>
              </a:rPr>
              <a:t>Modalités de sélection et de programmation des candidatures</a:t>
            </a:r>
            <a:endParaRPr lang="fr-FR" sz="3000" b="1" dirty="0">
              <a:solidFill>
                <a:srgbClr val="243D71"/>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2646188" y="2762250"/>
            <a:ext cx="3876675" cy="3162300"/>
          </a:xfrm>
          <a:prstGeom prst="rect">
            <a:avLst/>
          </a:prstGeom>
        </p:spPr>
      </p:pic>
    </p:spTree>
    <p:extLst>
      <p:ext uri="{BB962C8B-B14F-4D97-AF65-F5344CB8AC3E}">
        <p14:creationId xmlns:p14="http://schemas.microsoft.com/office/powerpoint/2010/main" val="404562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Feu de circulation — Wikipédia"/>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212446" y="3622403"/>
            <a:ext cx="2906318" cy="2146452"/>
          </a:xfrm>
          <a:prstGeom prst="rect">
            <a:avLst/>
          </a:prstGeom>
        </p:spPr>
      </p:pic>
      <p:pic>
        <p:nvPicPr>
          <p:cNvPr id="17" name="Image 16" descr="Feu de circulation — Wikipé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02" y="3577746"/>
            <a:ext cx="2976003" cy="2197917"/>
          </a:xfrm>
          <a:prstGeom prst="rect">
            <a:avLst/>
          </a:prstGeom>
        </p:spPr>
      </p:pic>
      <p:sp>
        <p:nvSpPr>
          <p:cNvPr id="3" name="Flèche droite rayée 2"/>
          <p:cNvSpPr/>
          <p:nvPr/>
        </p:nvSpPr>
        <p:spPr>
          <a:xfrm>
            <a:off x="409905" y="1651522"/>
            <a:ext cx="8734095" cy="2456195"/>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fr-FR" b="1" dirty="0" smtClean="0"/>
              <a:t>15 septembre  2023 	Analyse des </a:t>
            </a:r>
          </a:p>
          <a:p>
            <a:r>
              <a:rPr lang="fr-FR" b="1" dirty="0" smtClean="0"/>
              <a:t>15 </a:t>
            </a:r>
            <a:r>
              <a:rPr lang="fr-FR" b="1" dirty="0"/>
              <a:t>janvier </a:t>
            </a:r>
            <a:r>
              <a:rPr lang="fr-FR" b="1" dirty="0" smtClean="0"/>
              <a:t>2024                         candidatures	</a:t>
            </a:r>
            <a:r>
              <a:rPr lang="fr-FR" b="1" dirty="0"/>
              <a:t>Dépôt  </a:t>
            </a:r>
            <a:r>
              <a:rPr lang="fr-FR" b="1" dirty="0" smtClean="0"/>
              <a:t>sur E-synergie avril </a:t>
            </a:r>
            <a:r>
              <a:rPr lang="fr-FR" b="1" dirty="0"/>
              <a:t>2024</a:t>
            </a:r>
            <a:endParaRPr lang="fr-FR" b="1" dirty="0" smtClean="0"/>
          </a:p>
          <a:p>
            <a:r>
              <a:rPr lang="fr-FR" b="1" dirty="0"/>
              <a:t> </a:t>
            </a:r>
            <a:r>
              <a:rPr lang="fr-FR" b="1" dirty="0" smtClean="0"/>
              <a:t>  Dépôt des candidatures</a:t>
            </a:r>
          </a:p>
        </p:txBody>
      </p:sp>
      <p:cxnSp>
        <p:nvCxnSpPr>
          <p:cNvPr id="9" name="Connecteur droit 8"/>
          <p:cNvCxnSpPr/>
          <p:nvPr/>
        </p:nvCxnSpPr>
        <p:spPr>
          <a:xfrm>
            <a:off x="409905" y="3163313"/>
            <a:ext cx="807958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Connecteur droit 10"/>
          <p:cNvCxnSpPr/>
          <p:nvPr/>
        </p:nvCxnSpPr>
        <p:spPr>
          <a:xfrm flipH="1">
            <a:off x="3389448" y="2172328"/>
            <a:ext cx="2497" cy="1475285"/>
          </a:xfrm>
          <a:prstGeom prst="line">
            <a:avLst/>
          </a:prstGeom>
          <a:ln w="28575"/>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315234" y="1765871"/>
            <a:ext cx="5595118" cy="830997"/>
          </a:xfrm>
          <a:prstGeom prst="rect">
            <a:avLst/>
          </a:prstGeom>
          <a:noFill/>
        </p:spPr>
        <p:txBody>
          <a:bodyPr wrap="square" rtlCol="0">
            <a:spAutoFit/>
          </a:bodyPr>
          <a:lstStyle/>
          <a:p>
            <a:r>
              <a:rPr lang="fr-FR" sz="2400" b="1" dirty="0"/>
              <a:t>De la candidature à la programmation</a:t>
            </a:r>
          </a:p>
          <a:p>
            <a:endParaRPr lang="fr-FR" sz="2400" b="1" dirty="0"/>
          </a:p>
        </p:txBody>
      </p:sp>
      <p:cxnSp>
        <p:nvCxnSpPr>
          <p:cNvPr id="8" name="Connecteur droit 7"/>
          <p:cNvCxnSpPr/>
          <p:nvPr/>
        </p:nvCxnSpPr>
        <p:spPr>
          <a:xfrm flipH="1">
            <a:off x="4969507" y="2204348"/>
            <a:ext cx="6076" cy="1411247"/>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9357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9256"/>
            <a:ext cx="7431843" cy="2015936"/>
          </a:xfrm>
          <a:prstGeom prst="rect">
            <a:avLst/>
          </a:prstGeom>
        </p:spPr>
        <p:txBody>
          <a:bodyPr wrap="none">
            <a:spAutoFit/>
          </a:bodyPr>
          <a:lstStyle/>
          <a:p>
            <a:pPr marL="400050" indent="-400050" algn="just">
              <a:buAutoNum type="romanUcPeriod"/>
            </a:pPr>
            <a:r>
              <a:rPr lang="fr-FR" sz="2500" b="1" dirty="0" smtClean="0">
                <a:solidFill>
                  <a:srgbClr val="243D71"/>
                </a:solidFill>
                <a:latin typeface="Arial" panose="020B0604020202020204" pitchFamily="34" charset="0"/>
                <a:cs typeface="Arial" panose="020B0604020202020204" pitchFamily="34" charset="0"/>
              </a:rPr>
              <a:t>Les critères de recevabilité des candidatures</a:t>
            </a:r>
          </a:p>
          <a:p>
            <a:pPr marL="400050" indent="-400050" algn="just">
              <a:buAutoNum type="romanUcPeriod"/>
            </a:pPr>
            <a:endParaRPr lang="fr-FR" sz="2500" b="1" dirty="0" smtClean="0">
              <a:solidFill>
                <a:srgbClr val="243D71"/>
              </a:solidFill>
              <a:latin typeface="Arial" panose="020B0604020202020204" pitchFamily="34" charset="0"/>
              <a:cs typeface="Arial" panose="020B0604020202020204" pitchFamily="34" charset="0"/>
            </a:endParaRPr>
          </a:p>
          <a:p>
            <a:pPr algn="just"/>
            <a:r>
              <a:rPr lang="fr-FR" sz="2500" b="1" dirty="0" smtClean="0">
                <a:solidFill>
                  <a:srgbClr val="243D71"/>
                </a:solidFill>
                <a:latin typeface="Arial" panose="020B0604020202020204" pitchFamily="34" charset="0"/>
                <a:cs typeface="Arial" panose="020B0604020202020204" pitchFamily="34" charset="0"/>
              </a:rPr>
              <a:t>II. Les critères d’éligibilité</a:t>
            </a:r>
          </a:p>
          <a:p>
            <a:pPr algn="just"/>
            <a:r>
              <a:rPr lang="fr-FR" sz="2500" b="1" dirty="0" smtClean="0">
                <a:solidFill>
                  <a:srgbClr val="243D71"/>
                </a:solidFill>
                <a:latin typeface="Arial" panose="020B0604020202020204" pitchFamily="34" charset="0"/>
                <a:cs typeface="Arial" panose="020B0604020202020204" pitchFamily="34" charset="0"/>
              </a:rPr>
              <a:t> </a:t>
            </a:r>
          </a:p>
          <a:p>
            <a:pPr algn="just"/>
            <a:r>
              <a:rPr lang="fr-FR" sz="2500" b="1" dirty="0" smtClean="0">
                <a:solidFill>
                  <a:srgbClr val="243D71"/>
                </a:solidFill>
                <a:latin typeface="Arial" panose="020B0604020202020204" pitchFamily="34" charset="0"/>
                <a:cs typeface="Arial" panose="020B0604020202020204" pitchFamily="34" charset="0"/>
              </a:rPr>
              <a:t>III. Les critères de sélection</a:t>
            </a:r>
          </a:p>
        </p:txBody>
      </p:sp>
      <p:pic>
        <p:nvPicPr>
          <p:cNvPr id="3" name="Image 2"/>
          <p:cNvPicPr>
            <a:picLocks noChangeAspect="1"/>
          </p:cNvPicPr>
          <p:nvPr/>
        </p:nvPicPr>
        <p:blipFill>
          <a:blip r:embed="rId3"/>
          <a:stretch>
            <a:fillRect/>
          </a:stretch>
        </p:blipFill>
        <p:spPr>
          <a:xfrm>
            <a:off x="7431843" y="745263"/>
            <a:ext cx="1620101" cy="1300846"/>
          </a:xfrm>
          <a:prstGeom prst="rect">
            <a:avLst/>
          </a:prstGeom>
        </p:spPr>
      </p:pic>
    </p:spTree>
    <p:extLst>
      <p:ext uri="{BB962C8B-B14F-4D97-AF65-F5344CB8AC3E}">
        <p14:creationId xmlns:p14="http://schemas.microsoft.com/office/powerpoint/2010/main" val="210798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21" y="2232524"/>
            <a:ext cx="8784777" cy="830997"/>
          </a:xfrm>
          <a:prstGeom prst="rect">
            <a:avLst/>
          </a:prstGeom>
        </p:spPr>
        <p:txBody>
          <a:bodyPr wrap="none">
            <a:spAutoFit/>
          </a:bodyPr>
          <a:lstStyle/>
          <a:p>
            <a:pPr algn="just"/>
            <a:r>
              <a:rPr lang="fr-FR" sz="2400" b="1" dirty="0" smtClean="0">
                <a:solidFill>
                  <a:srgbClr val="243D71"/>
                </a:solidFill>
                <a:latin typeface="Arial" panose="020B0604020202020204" pitchFamily="34" charset="0"/>
                <a:cs typeface="Arial" panose="020B0604020202020204" pitchFamily="34" charset="0"/>
              </a:rPr>
              <a:t>Les critères de recevabilité pour le dépôt des candidatures</a:t>
            </a:r>
            <a:endParaRPr lang="fr-FR" sz="2400" b="1" dirty="0">
              <a:solidFill>
                <a:srgbClr val="243D71"/>
              </a:solidFill>
              <a:latin typeface="Arial" panose="020B0604020202020204" pitchFamily="34" charset="0"/>
              <a:cs typeface="Arial" panose="020B0604020202020204" pitchFamily="34" charset="0"/>
            </a:endParaRPr>
          </a:p>
          <a:p>
            <a:pPr algn="just"/>
            <a:r>
              <a:rPr lang="fr-FR" sz="2400" b="1" dirty="0">
                <a:solidFill>
                  <a:srgbClr val="243D71"/>
                </a:solidFill>
                <a:latin typeface="Arial" panose="020B0604020202020204" pitchFamily="34" charset="0"/>
                <a:cs typeface="Arial" panose="020B0604020202020204" pitchFamily="34" charset="0"/>
              </a:rPr>
              <a:t>d</a:t>
            </a:r>
            <a:r>
              <a:rPr lang="fr-FR" sz="2400" b="1" dirty="0" smtClean="0">
                <a:solidFill>
                  <a:srgbClr val="243D71"/>
                </a:solidFill>
                <a:latin typeface="Arial" panose="020B0604020202020204" pitchFamily="34" charset="0"/>
                <a:cs typeface="Arial" panose="020B0604020202020204" pitchFamily="34" charset="0"/>
              </a:rPr>
              <a:t>u 15 septembre 2023 au 15 janvier 2024</a:t>
            </a:r>
          </a:p>
        </p:txBody>
      </p:sp>
    </p:spTree>
    <p:extLst>
      <p:ext uri="{BB962C8B-B14F-4D97-AF65-F5344CB8AC3E}">
        <p14:creationId xmlns:p14="http://schemas.microsoft.com/office/powerpoint/2010/main" val="37576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7534" y="838073"/>
            <a:ext cx="6056466" cy="584775"/>
          </a:xfrm>
          <a:prstGeom prst="rect">
            <a:avLst/>
          </a:prstGeom>
        </p:spPr>
        <p:txBody>
          <a:bodyPr wrap="none">
            <a:spAutoFit/>
          </a:bodyPr>
          <a:lstStyle/>
          <a:p>
            <a:pPr algn="ctr"/>
            <a:r>
              <a:rPr lang="fr-FR" sz="3200" b="1" dirty="0">
                <a:solidFill>
                  <a:srgbClr val="243D71"/>
                </a:solidFill>
                <a:latin typeface="Arial" panose="020B0604020202020204" pitchFamily="34" charset="0"/>
                <a:cs typeface="Arial" panose="020B0604020202020204" pitchFamily="34" charset="0"/>
              </a:rPr>
              <a:t>Recevabilité des </a:t>
            </a:r>
            <a:r>
              <a:rPr lang="fr-FR" sz="3200" b="1" dirty="0" smtClean="0">
                <a:solidFill>
                  <a:srgbClr val="243D71"/>
                </a:solidFill>
                <a:latin typeface="Arial" panose="020B0604020202020204" pitchFamily="34" charset="0"/>
                <a:cs typeface="Arial" panose="020B0604020202020204" pitchFamily="34" charset="0"/>
              </a:rPr>
              <a:t>candidatures</a:t>
            </a:r>
            <a:endParaRPr lang="fr-FR" sz="32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238366" y="1997677"/>
            <a:ext cx="8611344" cy="6093976"/>
          </a:xfrm>
          <a:prstGeom prst="rect">
            <a:avLst/>
          </a:prstGeom>
        </p:spPr>
        <p:txBody>
          <a:bodyPr wrap="square">
            <a:spAutoFit/>
          </a:bodyPr>
          <a:lstStyle/>
          <a:p>
            <a:r>
              <a:rPr lang="fr-FR" sz="2000" b="1" u="sng" dirty="0">
                <a:solidFill>
                  <a:srgbClr val="243D71"/>
                </a:solidFill>
                <a:latin typeface="Arial" panose="020B0604020202020204" pitchFamily="34" charset="0"/>
                <a:cs typeface="Arial" panose="020B0604020202020204" pitchFamily="34" charset="0"/>
              </a:rPr>
              <a:t>Pour la catégorie 1 </a:t>
            </a:r>
            <a:r>
              <a:rPr lang="fr-FR" sz="2000" b="1" dirty="0">
                <a:solidFill>
                  <a:srgbClr val="243D71"/>
                </a:solidFill>
                <a:latin typeface="Arial" panose="020B0604020202020204" pitchFamily="34" charset="0"/>
                <a:cs typeface="Arial" panose="020B0604020202020204" pitchFamily="34" charset="0"/>
              </a:rPr>
              <a:t>: </a:t>
            </a:r>
          </a:p>
          <a:p>
            <a:endParaRPr lang="fr-FR" sz="2000" b="1" dirty="0">
              <a:solidFill>
                <a:srgbClr val="243D71"/>
              </a:solidFill>
              <a:latin typeface="Arial" panose="020B0604020202020204" pitchFamily="34" charset="0"/>
              <a:cs typeface="Arial" panose="020B0604020202020204" pitchFamily="34" charset="0"/>
            </a:endParaRPr>
          </a:p>
          <a:p>
            <a:r>
              <a:rPr lang="fr-FR" sz="2000" b="1" dirty="0">
                <a:solidFill>
                  <a:srgbClr val="243D71"/>
                </a:solidFill>
                <a:latin typeface="Arial" panose="020B0604020202020204" pitchFamily="34" charset="0"/>
                <a:cs typeface="Arial" panose="020B0604020202020204" pitchFamily="34" charset="0"/>
              </a:rPr>
              <a:t>Création, extension et réhabilitation des structures d’exercice coordonnés :</a:t>
            </a:r>
          </a:p>
          <a:p>
            <a:endParaRPr lang="fr-FR" sz="2000" b="1" dirty="0" smtClean="0">
              <a:solidFill>
                <a:srgbClr val="243D7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000" dirty="0" smtClean="0">
                <a:solidFill>
                  <a:srgbClr val="243D71"/>
                </a:solidFill>
                <a:latin typeface="Arial" panose="020B0604020202020204" pitchFamily="34" charset="0"/>
                <a:cs typeface="Arial" panose="020B0604020202020204" pitchFamily="34" charset="0"/>
              </a:rPr>
              <a:t>Note de présentation du projet</a:t>
            </a:r>
            <a:endParaRPr lang="fr-FR" sz="2000" dirty="0">
              <a:solidFill>
                <a:srgbClr val="243D7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000" dirty="0">
                <a:solidFill>
                  <a:srgbClr val="243D71"/>
                </a:solidFill>
                <a:latin typeface="Arial" panose="020B0604020202020204" pitchFamily="34" charset="0"/>
                <a:cs typeface="Arial" panose="020B0604020202020204" pitchFamily="34" charset="0"/>
              </a:rPr>
              <a:t>Commune d’implantation de l’équipement  - adresse</a:t>
            </a:r>
          </a:p>
          <a:p>
            <a:pPr marL="342900" lvl="0" indent="-342900" algn="just">
              <a:buFont typeface="Wingdings" panose="05000000000000000000" pitchFamily="2" charset="2"/>
              <a:buChar char="Ø"/>
            </a:pPr>
            <a:r>
              <a:rPr lang="fr-FR" sz="2000" dirty="0">
                <a:solidFill>
                  <a:srgbClr val="243D71"/>
                </a:solidFill>
                <a:latin typeface="Arial" panose="020B0604020202020204" pitchFamily="34" charset="0"/>
                <a:cs typeface="Arial" panose="020B0604020202020204" pitchFamily="34" charset="0"/>
              </a:rPr>
              <a:t>Plan de financement détaillé et équilibré de l’investissement (identification des </a:t>
            </a:r>
            <a:r>
              <a:rPr lang="fr-FR" sz="2000" dirty="0" err="1">
                <a:solidFill>
                  <a:srgbClr val="243D71"/>
                </a:solidFill>
                <a:latin typeface="Arial" panose="020B0604020202020204" pitchFamily="34" charset="0"/>
                <a:cs typeface="Arial" panose="020B0604020202020204" pitchFamily="34" charset="0"/>
              </a:rPr>
              <a:t>cofinanceurs</a:t>
            </a:r>
            <a:r>
              <a:rPr lang="fr-FR" sz="2000" dirty="0">
                <a:solidFill>
                  <a:srgbClr val="243D71"/>
                </a:solidFill>
                <a:latin typeface="Arial" panose="020B0604020202020204" pitchFamily="34" charset="0"/>
                <a:cs typeface="Arial" panose="020B0604020202020204" pitchFamily="34" charset="0"/>
              </a:rPr>
              <a:t> sollicités - Subvention FEDER demandée)</a:t>
            </a:r>
          </a:p>
          <a:p>
            <a:pPr marL="342900" lvl="0" indent="-342900" algn="just">
              <a:buFont typeface="Wingdings" panose="05000000000000000000" pitchFamily="2" charset="2"/>
              <a:buChar char="Ø"/>
            </a:pPr>
            <a:r>
              <a:rPr lang="fr-FR" sz="2000" dirty="0">
                <a:solidFill>
                  <a:srgbClr val="243D71"/>
                </a:solidFill>
                <a:latin typeface="Arial" panose="020B0604020202020204" pitchFamily="34" charset="0"/>
                <a:cs typeface="Arial" panose="020B0604020202020204" pitchFamily="34" charset="0"/>
              </a:rPr>
              <a:t>Calendrier prévisionnel de l’investissement daté et signé</a:t>
            </a:r>
          </a:p>
          <a:p>
            <a:pPr marL="342900" indent="-342900" algn="just">
              <a:buFont typeface="Wingdings" panose="05000000000000000000" pitchFamily="2" charset="2"/>
              <a:buChar char="Ø"/>
            </a:pPr>
            <a:r>
              <a:rPr lang="fr-FR" sz="2000" dirty="0">
                <a:solidFill>
                  <a:srgbClr val="243D71"/>
                </a:solidFill>
                <a:latin typeface="Arial" panose="020B0604020202020204" pitchFamily="34" charset="0"/>
                <a:cs typeface="Arial" panose="020B0604020202020204" pitchFamily="34" charset="0"/>
              </a:rPr>
              <a:t>Attestation ou calendrier de labellisation du projet de santé de la structure (passage en comité départemental d’exercice coordonné)</a:t>
            </a:r>
            <a:endParaRPr lang="fr-FR" sz="2000" b="1" dirty="0">
              <a:solidFill>
                <a:srgbClr val="243D71"/>
              </a:solidFill>
              <a:latin typeface="Arial" panose="020B0604020202020204" pitchFamily="34" charset="0"/>
              <a:cs typeface="Arial" panose="020B0604020202020204" pitchFamily="34" charset="0"/>
            </a:endParaRPr>
          </a:p>
          <a:p>
            <a:pPr lvl="0"/>
            <a:endParaRPr lang="fr-FR" sz="2000" dirty="0">
              <a:solidFill>
                <a:srgbClr val="243D71"/>
              </a:solidFill>
              <a:latin typeface="Arial" panose="020B0604020202020204" pitchFamily="34" charset="0"/>
              <a:cs typeface="Arial" panose="020B0604020202020204" pitchFamily="34" charset="0"/>
            </a:endParaRPr>
          </a:p>
          <a:p>
            <a:endParaRPr lang="fr-FR" sz="2000" dirty="0">
              <a:solidFill>
                <a:srgbClr val="243D71"/>
              </a:solidFill>
              <a:latin typeface="Arial" panose="020B0604020202020204" pitchFamily="34" charset="0"/>
              <a:cs typeface="Arial" panose="020B0604020202020204" pitchFamily="34" charset="0"/>
            </a:endParaRPr>
          </a:p>
          <a:p>
            <a:endParaRPr lang="fr-FR" sz="2000" b="1" dirty="0">
              <a:solidFill>
                <a:srgbClr val="243D71"/>
              </a:solidFill>
              <a:latin typeface="Arial" panose="020B0604020202020204" pitchFamily="34" charset="0"/>
              <a:cs typeface="Arial" panose="020B0604020202020204" pitchFamily="34" charset="0"/>
            </a:endParaRPr>
          </a:p>
          <a:p>
            <a:r>
              <a:rPr lang="fr-FR" dirty="0"/>
              <a:t> </a:t>
            </a:r>
            <a:endParaRPr lang="fr-FR" sz="1200" dirty="0">
              <a:solidFill>
                <a:srgbClr val="243D71"/>
              </a:solidFill>
              <a:latin typeface="Arial" panose="020B0604020202020204" pitchFamily="34" charset="0"/>
              <a:cs typeface="Arial" panose="020B0604020202020204" pitchFamily="34" charset="0"/>
            </a:endParaRPr>
          </a:p>
          <a:p>
            <a:endParaRPr lang="fr-FR" sz="1200" dirty="0">
              <a:solidFill>
                <a:srgbClr val="243D71"/>
              </a:solidFill>
              <a:latin typeface="Arial" panose="020B0604020202020204" pitchFamily="34" charset="0"/>
              <a:cs typeface="Arial" panose="020B0604020202020204" pitchFamily="34" charset="0"/>
            </a:endParaRPr>
          </a:p>
          <a:p>
            <a:endParaRPr lang="fr-FR" sz="2000" b="1" dirty="0">
              <a:solidFill>
                <a:srgbClr val="243D71"/>
              </a:solidFill>
              <a:latin typeface="Arial" panose="020B0604020202020204" pitchFamily="34" charset="0"/>
              <a:cs typeface="Arial" panose="020B0604020202020204" pitchFamily="34" charset="0"/>
            </a:endParaRPr>
          </a:p>
          <a:p>
            <a:endParaRPr lang="fr-FR" sz="20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25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032" y="894114"/>
            <a:ext cx="6269665" cy="584775"/>
          </a:xfrm>
          <a:prstGeom prst="rect">
            <a:avLst/>
          </a:prstGeom>
        </p:spPr>
        <p:txBody>
          <a:bodyPr wrap="none">
            <a:spAutoFit/>
          </a:bodyPr>
          <a:lstStyle/>
          <a:p>
            <a:pPr algn="ctr"/>
            <a:r>
              <a:rPr lang="fr-FR" sz="3200" b="1" dirty="0">
                <a:solidFill>
                  <a:srgbClr val="243D71"/>
                </a:solidFill>
                <a:latin typeface="Arial" panose="020B0604020202020204" pitchFamily="34" charset="0"/>
                <a:cs typeface="Arial" panose="020B0604020202020204" pitchFamily="34" charset="0"/>
              </a:rPr>
              <a:t>Recevabilité des </a:t>
            </a:r>
            <a:r>
              <a:rPr lang="fr-FR" sz="3200" b="1" dirty="0" smtClean="0">
                <a:solidFill>
                  <a:srgbClr val="243D71"/>
                </a:solidFill>
                <a:latin typeface="Arial" panose="020B0604020202020204" pitchFamily="34" charset="0"/>
                <a:cs typeface="Arial" panose="020B0604020202020204" pitchFamily="34" charset="0"/>
              </a:rPr>
              <a:t>candidatures</a:t>
            </a:r>
            <a:endParaRPr lang="fr-FR" sz="20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238366" y="1240931"/>
            <a:ext cx="8905634" cy="4370427"/>
          </a:xfrm>
          <a:prstGeom prst="rect">
            <a:avLst/>
          </a:prstGeom>
        </p:spPr>
        <p:txBody>
          <a:bodyPr wrap="square">
            <a:spAutoFit/>
          </a:bodyPr>
          <a:lstStyle/>
          <a:p>
            <a:endParaRPr lang="fr-FR" sz="2000" b="1" dirty="0">
              <a:solidFill>
                <a:srgbClr val="243D71"/>
              </a:solidFill>
              <a:latin typeface="Arial" panose="020B0604020202020204" pitchFamily="34" charset="0"/>
              <a:cs typeface="Arial" panose="020B0604020202020204" pitchFamily="34" charset="0"/>
            </a:endParaRPr>
          </a:p>
          <a:p>
            <a:endParaRPr lang="fr-FR" sz="2000" b="1" u="sng" dirty="0" smtClean="0">
              <a:solidFill>
                <a:srgbClr val="243D71"/>
              </a:solidFill>
              <a:latin typeface="Arial" panose="020B0604020202020204" pitchFamily="34" charset="0"/>
              <a:cs typeface="Arial" panose="020B0604020202020204" pitchFamily="34" charset="0"/>
            </a:endParaRPr>
          </a:p>
          <a:p>
            <a:pPr lvl="0"/>
            <a:r>
              <a:rPr lang="fr-FR" sz="2000" b="1" u="sng" dirty="0" smtClean="0">
                <a:solidFill>
                  <a:srgbClr val="243D71"/>
                </a:solidFill>
                <a:latin typeface="Arial" panose="020B0604020202020204" pitchFamily="34" charset="0"/>
                <a:cs typeface="Arial" panose="020B0604020202020204" pitchFamily="34" charset="0"/>
              </a:rPr>
              <a:t>Pour </a:t>
            </a:r>
            <a:r>
              <a:rPr lang="fr-FR" sz="2000" b="1" u="sng" dirty="0">
                <a:solidFill>
                  <a:srgbClr val="243D71"/>
                </a:solidFill>
                <a:latin typeface="Arial" panose="020B0604020202020204" pitchFamily="34" charset="0"/>
                <a:cs typeface="Arial" panose="020B0604020202020204" pitchFamily="34" charset="0"/>
              </a:rPr>
              <a:t>la catégorie  </a:t>
            </a:r>
            <a:r>
              <a:rPr lang="fr-FR" sz="2000" b="1" u="sng" dirty="0" smtClean="0">
                <a:solidFill>
                  <a:srgbClr val="243D71"/>
                </a:solidFill>
                <a:latin typeface="Arial" panose="020B0604020202020204" pitchFamily="34" charset="0"/>
                <a:cs typeface="Arial" panose="020B0604020202020204" pitchFamily="34" charset="0"/>
              </a:rPr>
              <a:t>2  : </a:t>
            </a:r>
          </a:p>
          <a:p>
            <a:pPr lvl="0"/>
            <a:endParaRPr lang="fr-FR" sz="2000" b="1" dirty="0">
              <a:solidFill>
                <a:srgbClr val="243D71"/>
              </a:solidFill>
              <a:latin typeface="Arial" panose="020B0604020202020204" pitchFamily="34" charset="0"/>
              <a:cs typeface="Arial" panose="020B0604020202020204" pitchFamily="34" charset="0"/>
            </a:endParaRPr>
          </a:p>
          <a:p>
            <a:pPr lvl="0"/>
            <a:r>
              <a:rPr lang="fr-FR" sz="2000" b="1" dirty="0" smtClean="0">
                <a:solidFill>
                  <a:srgbClr val="243D71"/>
                </a:solidFill>
                <a:latin typeface="Arial" panose="020B0604020202020204" pitchFamily="34" charset="0"/>
                <a:cs typeface="Arial" panose="020B0604020202020204" pitchFamily="34" charset="0"/>
              </a:rPr>
              <a:t>Création</a:t>
            </a:r>
            <a:r>
              <a:rPr lang="fr-FR" sz="2000" b="1" dirty="0">
                <a:solidFill>
                  <a:srgbClr val="243D71"/>
                </a:solidFill>
                <a:latin typeface="Arial" panose="020B0604020202020204" pitchFamily="34" charset="0"/>
                <a:cs typeface="Arial" panose="020B0604020202020204" pitchFamily="34" charset="0"/>
              </a:rPr>
              <a:t>, extension ou réhabilitation d’équipements publics de solidarité </a:t>
            </a:r>
            <a:r>
              <a:rPr lang="fr-FR" sz="2000" b="1" dirty="0" smtClean="0">
                <a:solidFill>
                  <a:srgbClr val="243D71"/>
                </a:solidFill>
                <a:latin typeface="Arial" panose="020B0604020202020204" pitchFamily="34" charset="0"/>
                <a:cs typeface="Arial" panose="020B0604020202020204" pitchFamily="34" charset="0"/>
              </a:rPr>
              <a:t>innovants :</a:t>
            </a:r>
          </a:p>
          <a:p>
            <a:pPr lvl="0"/>
            <a:endParaRPr lang="fr-FR" sz="2000" b="1" dirty="0" smtClean="0">
              <a:solidFill>
                <a:srgbClr val="243D7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fr-FR" sz="2000" dirty="0" smtClean="0">
                <a:solidFill>
                  <a:srgbClr val="243D71"/>
                </a:solidFill>
                <a:latin typeface="Arial" panose="020B0604020202020204" pitchFamily="34" charset="0"/>
                <a:cs typeface="Arial" panose="020B0604020202020204" pitchFamily="34" charset="0"/>
              </a:rPr>
              <a:t>Note de présentation du projet</a:t>
            </a:r>
          </a:p>
          <a:p>
            <a:pPr marL="342900" lvl="0" indent="-342900">
              <a:buFont typeface="Wingdings" panose="05000000000000000000" pitchFamily="2" charset="2"/>
              <a:buChar char="Ø"/>
            </a:pPr>
            <a:r>
              <a:rPr lang="fr-FR" sz="2000" dirty="0" smtClean="0">
                <a:solidFill>
                  <a:srgbClr val="243D71"/>
                </a:solidFill>
                <a:latin typeface="Arial" panose="020B0604020202020204" pitchFamily="34" charset="0"/>
                <a:cs typeface="Arial" panose="020B0604020202020204" pitchFamily="34" charset="0"/>
              </a:rPr>
              <a:t>Commune </a:t>
            </a:r>
            <a:r>
              <a:rPr lang="fr-FR" sz="2000" dirty="0">
                <a:solidFill>
                  <a:srgbClr val="243D71"/>
                </a:solidFill>
                <a:latin typeface="Arial" panose="020B0604020202020204" pitchFamily="34" charset="0"/>
                <a:cs typeface="Arial" panose="020B0604020202020204" pitchFamily="34" charset="0"/>
              </a:rPr>
              <a:t>d’implantation de l’équipement  - </a:t>
            </a:r>
            <a:r>
              <a:rPr lang="fr-FR" sz="2000" dirty="0" smtClean="0">
                <a:solidFill>
                  <a:srgbClr val="243D71"/>
                </a:solidFill>
                <a:latin typeface="Arial" panose="020B0604020202020204" pitchFamily="34" charset="0"/>
                <a:cs typeface="Arial" panose="020B0604020202020204" pitchFamily="34" charset="0"/>
              </a:rPr>
              <a:t>adresse</a:t>
            </a:r>
          </a:p>
          <a:p>
            <a:pPr marL="342900" lvl="0" indent="-342900">
              <a:buFont typeface="Wingdings" panose="05000000000000000000" pitchFamily="2" charset="2"/>
              <a:buChar char="Ø"/>
            </a:pPr>
            <a:r>
              <a:rPr lang="fr-FR" sz="2000" dirty="0" smtClean="0">
                <a:solidFill>
                  <a:srgbClr val="243D71"/>
                </a:solidFill>
                <a:latin typeface="Arial" panose="020B0604020202020204" pitchFamily="34" charset="0"/>
                <a:cs typeface="Arial" panose="020B0604020202020204" pitchFamily="34" charset="0"/>
              </a:rPr>
              <a:t>Plan </a:t>
            </a:r>
            <a:r>
              <a:rPr lang="fr-FR" sz="2000" dirty="0">
                <a:solidFill>
                  <a:srgbClr val="243D71"/>
                </a:solidFill>
                <a:latin typeface="Arial" panose="020B0604020202020204" pitchFamily="34" charset="0"/>
                <a:cs typeface="Arial" panose="020B0604020202020204" pitchFamily="34" charset="0"/>
              </a:rPr>
              <a:t>de financement </a:t>
            </a:r>
            <a:r>
              <a:rPr lang="fr-FR" sz="2000">
                <a:solidFill>
                  <a:srgbClr val="243D71"/>
                </a:solidFill>
                <a:latin typeface="Arial" panose="020B0604020202020204" pitchFamily="34" charset="0"/>
                <a:cs typeface="Arial" panose="020B0604020202020204" pitchFamily="34" charset="0"/>
              </a:rPr>
              <a:t>détaillé </a:t>
            </a:r>
            <a:r>
              <a:rPr lang="fr-FR" sz="2000" smtClean="0">
                <a:solidFill>
                  <a:srgbClr val="243D71"/>
                </a:solidFill>
                <a:latin typeface="Arial" panose="020B0604020202020204" pitchFamily="34" charset="0"/>
                <a:cs typeface="Arial" panose="020B0604020202020204" pitchFamily="34" charset="0"/>
              </a:rPr>
              <a:t>et équilibré </a:t>
            </a:r>
            <a:r>
              <a:rPr lang="fr-FR" sz="2000" dirty="0">
                <a:solidFill>
                  <a:srgbClr val="243D71"/>
                </a:solidFill>
                <a:latin typeface="Arial" panose="020B0604020202020204" pitchFamily="34" charset="0"/>
                <a:cs typeface="Arial" panose="020B0604020202020204" pitchFamily="34" charset="0"/>
              </a:rPr>
              <a:t>de l’investissement (identification des </a:t>
            </a:r>
            <a:r>
              <a:rPr lang="fr-FR" sz="2000" dirty="0" err="1">
                <a:solidFill>
                  <a:srgbClr val="243D71"/>
                </a:solidFill>
                <a:latin typeface="Arial" panose="020B0604020202020204" pitchFamily="34" charset="0"/>
                <a:cs typeface="Arial" panose="020B0604020202020204" pitchFamily="34" charset="0"/>
              </a:rPr>
              <a:t>cofinanceurs</a:t>
            </a:r>
            <a:r>
              <a:rPr lang="fr-FR" sz="2000" dirty="0">
                <a:solidFill>
                  <a:srgbClr val="243D71"/>
                </a:solidFill>
                <a:latin typeface="Arial" panose="020B0604020202020204" pitchFamily="34" charset="0"/>
                <a:cs typeface="Arial" panose="020B0604020202020204" pitchFamily="34" charset="0"/>
              </a:rPr>
              <a:t> </a:t>
            </a:r>
            <a:r>
              <a:rPr lang="fr-FR" sz="2000" dirty="0" smtClean="0">
                <a:solidFill>
                  <a:srgbClr val="243D71"/>
                </a:solidFill>
                <a:latin typeface="Arial" panose="020B0604020202020204" pitchFamily="34" charset="0"/>
                <a:cs typeface="Arial" panose="020B0604020202020204" pitchFamily="34" charset="0"/>
              </a:rPr>
              <a:t>sollicités </a:t>
            </a:r>
            <a:r>
              <a:rPr lang="fr-FR" sz="2000" dirty="0">
                <a:solidFill>
                  <a:srgbClr val="243D71"/>
                </a:solidFill>
                <a:latin typeface="Arial" panose="020B0604020202020204" pitchFamily="34" charset="0"/>
                <a:cs typeface="Arial" panose="020B0604020202020204" pitchFamily="34" charset="0"/>
              </a:rPr>
              <a:t>- Subvention FEDER </a:t>
            </a:r>
            <a:r>
              <a:rPr lang="fr-FR" sz="2000" dirty="0" smtClean="0">
                <a:solidFill>
                  <a:srgbClr val="243D71"/>
                </a:solidFill>
                <a:latin typeface="Arial" panose="020B0604020202020204" pitchFamily="34" charset="0"/>
                <a:cs typeface="Arial" panose="020B0604020202020204" pitchFamily="34" charset="0"/>
              </a:rPr>
              <a:t>demandée) </a:t>
            </a:r>
          </a:p>
          <a:p>
            <a:pPr marL="342900" lvl="0" indent="-342900">
              <a:buFont typeface="Wingdings" panose="05000000000000000000" pitchFamily="2" charset="2"/>
              <a:buChar char="Ø"/>
            </a:pPr>
            <a:r>
              <a:rPr lang="fr-FR" sz="2000" dirty="0" smtClean="0">
                <a:solidFill>
                  <a:srgbClr val="243D71"/>
                </a:solidFill>
                <a:latin typeface="Arial" panose="020B0604020202020204" pitchFamily="34" charset="0"/>
                <a:cs typeface="Arial" panose="020B0604020202020204" pitchFamily="34" charset="0"/>
              </a:rPr>
              <a:t>Calendrier </a:t>
            </a:r>
            <a:r>
              <a:rPr lang="fr-FR" sz="2000" dirty="0">
                <a:solidFill>
                  <a:srgbClr val="243D71"/>
                </a:solidFill>
                <a:latin typeface="Arial" panose="020B0604020202020204" pitchFamily="34" charset="0"/>
                <a:cs typeface="Arial" panose="020B0604020202020204" pitchFamily="34" charset="0"/>
              </a:rPr>
              <a:t>prévisionnel de l’investissement daté et signé</a:t>
            </a:r>
          </a:p>
          <a:p>
            <a:pPr lvl="0"/>
            <a:endParaRPr lang="fr-FR" sz="2000" b="1" dirty="0">
              <a:solidFill>
                <a:srgbClr val="243D71"/>
              </a:solidFill>
              <a:latin typeface="Arial" panose="020B0604020202020204" pitchFamily="34" charset="0"/>
              <a:cs typeface="Arial" panose="020B0604020202020204" pitchFamily="34" charset="0"/>
            </a:endParaRPr>
          </a:p>
          <a:p>
            <a:r>
              <a:rPr lang="fr-FR" dirty="0"/>
              <a:t> </a:t>
            </a:r>
          </a:p>
        </p:txBody>
      </p:sp>
    </p:spTree>
    <p:extLst>
      <p:ext uri="{BB962C8B-B14F-4D97-AF65-F5344CB8AC3E}">
        <p14:creationId xmlns:p14="http://schemas.microsoft.com/office/powerpoint/2010/main" val="241526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BF71FE-BD87-CD17-36C1-640D6F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07047" y="1540729"/>
            <a:ext cx="8329905" cy="2697854"/>
          </a:xfrm>
          <a:prstGeom prst="rect">
            <a:avLst/>
          </a:prstGeom>
        </p:spPr>
        <p:txBody>
          <a:bodyPr wrap="square">
            <a:spAutoFit/>
          </a:bodyPr>
          <a:lstStyle/>
          <a:p>
            <a:pPr algn="ctr">
              <a:lnSpc>
                <a:spcPct val="107000"/>
              </a:lnSpc>
              <a:spcAft>
                <a:spcPts val="800"/>
              </a:spcAft>
            </a:pPr>
            <a:r>
              <a:rPr lang="fr-FR" sz="3200" b="1" dirty="0" smtClean="0">
                <a:solidFill>
                  <a:srgbClr val="243D71"/>
                </a:solidFill>
                <a:latin typeface="Calibri" panose="020F0502020204030204" pitchFamily="34" charset="0"/>
                <a:ea typeface="Calibri" panose="020F0502020204030204" pitchFamily="34" charset="0"/>
                <a:cs typeface="Times New Roman" panose="02020603050405020304" pitchFamily="18" charset="0"/>
              </a:rPr>
              <a:t>Présentation de l’AAP « Amélioration de l’offre de services publics dans les domaines de la santé à travers le financement d’équipements publics » FEDER </a:t>
            </a:r>
            <a:r>
              <a:rPr lang="fr-FR" sz="3200" b="1" dirty="0">
                <a:solidFill>
                  <a:srgbClr val="243D71"/>
                </a:solidFill>
                <a:latin typeface="Calibri" panose="020F0502020204030204" pitchFamily="34" charset="0"/>
                <a:ea typeface="Calibri" panose="020F0502020204030204" pitchFamily="34" charset="0"/>
                <a:cs typeface="Times New Roman" panose="02020603050405020304" pitchFamily="18" charset="0"/>
              </a:rPr>
              <a:t>2021-2027 </a:t>
            </a:r>
            <a:endParaRPr lang="fr-FR" sz="3200" b="1" dirty="0" smtClean="0">
              <a:solidFill>
                <a:srgbClr val="243D7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smtClean="0">
                <a:solidFill>
                  <a:srgbClr val="243D71"/>
                </a:solidFill>
                <a:latin typeface="Calibri" panose="020F0502020204030204" pitchFamily="34" charset="0"/>
                <a:ea typeface="Calibri" panose="020F0502020204030204" pitchFamily="34" charset="0"/>
                <a:cs typeface="Times New Roman" panose="02020603050405020304" pitchFamily="18" charset="0"/>
              </a:rPr>
              <a:t>Animé par la Direction de la Santé </a:t>
            </a:r>
            <a:endParaRPr lang="fr-FR" sz="2400" dirty="0">
              <a:solidFill>
                <a:srgbClr val="243D7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9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9910" y="1959256"/>
            <a:ext cx="4112023" cy="1246495"/>
          </a:xfrm>
          <a:prstGeom prst="rect">
            <a:avLst/>
          </a:prstGeom>
        </p:spPr>
        <p:txBody>
          <a:bodyPr wrap="none">
            <a:spAutoFit/>
          </a:bodyPr>
          <a:lstStyle/>
          <a:p>
            <a:pPr algn="just"/>
            <a:endParaRPr lang="fr-FR" sz="2500" b="1" dirty="0" smtClean="0">
              <a:solidFill>
                <a:srgbClr val="243D71"/>
              </a:solidFill>
              <a:latin typeface="Arial" panose="020B0604020202020204" pitchFamily="34" charset="0"/>
              <a:cs typeface="Arial" panose="020B0604020202020204" pitchFamily="34" charset="0"/>
            </a:endParaRPr>
          </a:p>
          <a:p>
            <a:pPr algn="just"/>
            <a:r>
              <a:rPr lang="fr-FR" sz="2500" b="1" dirty="0" smtClean="0">
                <a:solidFill>
                  <a:srgbClr val="243D71"/>
                </a:solidFill>
                <a:latin typeface="Arial" panose="020B0604020202020204" pitchFamily="34" charset="0"/>
                <a:cs typeface="Arial" panose="020B0604020202020204" pitchFamily="34" charset="0"/>
              </a:rPr>
              <a:t>II. Les critères d’éligibilité</a:t>
            </a:r>
          </a:p>
          <a:p>
            <a:pPr algn="just"/>
            <a:r>
              <a:rPr lang="fr-FR" sz="2500" b="1" dirty="0" smtClean="0">
                <a:solidFill>
                  <a:srgbClr val="243D71"/>
                </a:solidFill>
                <a:latin typeface="Arial" panose="020B0604020202020204" pitchFamily="34" charset="0"/>
                <a:cs typeface="Arial" panose="020B0604020202020204" pitchFamily="34" charset="0"/>
              </a:rPr>
              <a:t> </a:t>
            </a:r>
          </a:p>
        </p:txBody>
      </p:sp>
      <p:pic>
        <p:nvPicPr>
          <p:cNvPr id="3" name="Image 2"/>
          <p:cNvPicPr>
            <a:picLocks noChangeAspect="1"/>
          </p:cNvPicPr>
          <p:nvPr/>
        </p:nvPicPr>
        <p:blipFill>
          <a:blip r:embed="rId3"/>
          <a:stretch>
            <a:fillRect/>
          </a:stretch>
        </p:blipFill>
        <p:spPr>
          <a:xfrm>
            <a:off x="7431843" y="745263"/>
            <a:ext cx="1620101" cy="1300846"/>
          </a:xfrm>
          <a:prstGeom prst="rect">
            <a:avLst/>
          </a:prstGeom>
        </p:spPr>
      </p:pic>
    </p:spTree>
    <p:extLst>
      <p:ext uri="{BB962C8B-B14F-4D97-AF65-F5344CB8AC3E}">
        <p14:creationId xmlns:p14="http://schemas.microsoft.com/office/powerpoint/2010/main" val="328452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256" y="2045440"/>
            <a:ext cx="6498895" cy="3108543"/>
          </a:xfrm>
          <a:prstGeom prst="rect">
            <a:avLst/>
          </a:prstGeom>
        </p:spPr>
        <p:txBody>
          <a:bodyPr wrap="none">
            <a:spAutoFit/>
          </a:bodyPr>
          <a:lstStyle/>
          <a:p>
            <a:r>
              <a:rPr lang="fr-FR" sz="2800" b="1" dirty="0" smtClean="0">
                <a:solidFill>
                  <a:srgbClr val="243D71"/>
                </a:solidFill>
                <a:latin typeface="Arial" panose="020B0604020202020204" pitchFamily="34" charset="0"/>
                <a:cs typeface="Arial" panose="020B0604020202020204" pitchFamily="34" charset="0"/>
              </a:rPr>
              <a:t>Catégories 1 et 2 :</a:t>
            </a:r>
          </a:p>
          <a:p>
            <a:pPr marL="285750" indent="-285750">
              <a:buFont typeface="Wingdings" panose="05000000000000000000" pitchFamily="2" charset="2"/>
              <a:buChar char="q"/>
            </a:pPr>
            <a:r>
              <a:rPr lang="fr-FR" sz="2800" b="1" dirty="0" smtClean="0">
                <a:solidFill>
                  <a:srgbClr val="243D71"/>
                </a:solidFill>
                <a:latin typeface="Arial" panose="020B0604020202020204" pitchFamily="34" charset="0"/>
                <a:cs typeface="Arial" panose="020B0604020202020204" pitchFamily="34" charset="0"/>
              </a:rPr>
              <a:t>Éligibilité des structures porteuses</a:t>
            </a:r>
          </a:p>
          <a:p>
            <a:pPr marL="285750" indent="-285750">
              <a:buFont typeface="Wingdings" panose="05000000000000000000" pitchFamily="2" charset="2"/>
              <a:buChar char="q"/>
            </a:pPr>
            <a:r>
              <a:rPr lang="fr-FR" sz="2800" b="1" dirty="0" smtClean="0">
                <a:solidFill>
                  <a:srgbClr val="243D71"/>
                </a:solidFill>
                <a:latin typeface="Arial" panose="020B0604020202020204" pitchFamily="34" charset="0"/>
                <a:cs typeface="Arial" panose="020B0604020202020204" pitchFamily="34" charset="0"/>
              </a:rPr>
              <a:t>Coût minimal</a:t>
            </a:r>
          </a:p>
          <a:p>
            <a:pPr marL="285750" indent="-285750">
              <a:buFont typeface="Wingdings" panose="05000000000000000000" pitchFamily="2" charset="2"/>
              <a:buChar char="q"/>
            </a:pPr>
            <a:r>
              <a:rPr lang="fr-FR" sz="2800" b="1" dirty="0" smtClean="0">
                <a:solidFill>
                  <a:srgbClr val="243D71"/>
                </a:solidFill>
                <a:latin typeface="Arial" panose="020B0604020202020204" pitchFamily="34" charset="0"/>
                <a:cs typeface="Arial" panose="020B0604020202020204" pitchFamily="34" charset="0"/>
              </a:rPr>
              <a:t>Calendrier</a:t>
            </a:r>
            <a:endParaRPr lang="fr-FR" sz="2800" b="1" dirty="0">
              <a:solidFill>
                <a:srgbClr val="243D7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sz="2800" b="1" dirty="0" smtClean="0">
                <a:solidFill>
                  <a:srgbClr val="243D71"/>
                </a:solidFill>
                <a:latin typeface="Arial" panose="020B0604020202020204" pitchFamily="34" charset="0"/>
                <a:cs typeface="Arial" panose="020B0604020202020204" pitchFamily="34" charset="0"/>
              </a:rPr>
              <a:t>Lieu de réalisation</a:t>
            </a:r>
          </a:p>
          <a:p>
            <a:pPr marL="285750" indent="-285750">
              <a:buFont typeface="Wingdings" panose="05000000000000000000" pitchFamily="2" charset="2"/>
              <a:buChar char="q"/>
            </a:pPr>
            <a:r>
              <a:rPr lang="fr-FR" sz="2800" b="1" dirty="0">
                <a:solidFill>
                  <a:srgbClr val="243D71"/>
                </a:solidFill>
                <a:latin typeface="Arial" panose="020B0604020202020204" pitchFamily="34" charset="0"/>
                <a:cs typeface="Arial" panose="020B0604020202020204" pitchFamily="34" charset="0"/>
              </a:rPr>
              <a:t> </a:t>
            </a:r>
            <a:r>
              <a:rPr lang="fr-FR" sz="2800" b="1" dirty="0" smtClean="0">
                <a:solidFill>
                  <a:srgbClr val="243D71"/>
                </a:solidFill>
                <a:latin typeface="Arial" panose="020B0604020202020204" pitchFamily="34" charset="0"/>
                <a:cs typeface="Arial" panose="020B0604020202020204" pitchFamily="34" charset="0"/>
              </a:rPr>
              <a:t>Éligibilité des dépenses </a:t>
            </a:r>
          </a:p>
          <a:p>
            <a:pPr marL="285750" indent="-285750">
              <a:buFont typeface="Wingdings" panose="05000000000000000000" pitchFamily="2" charset="2"/>
              <a:buChar char="q"/>
            </a:pPr>
            <a:endParaRPr lang="fr-FR" sz="2800" b="1" dirty="0">
              <a:solidFill>
                <a:srgbClr val="243D7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6964652" y="4124470"/>
            <a:ext cx="1708094" cy="1629786"/>
          </a:xfrm>
          <a:prstGeom prst="rect">
            <a:avLst/>
          </a:prstGeom>
        </p:spPr>
      </p:pic>
    </p:spTree>
    <p:extLst>
      <p:ext uri="{BB962C8B-B14F-4D97-AF65-F5344CB8AC3E}">
        <p14:creationId xmlns:p14="http://schemas.microsoft.com/office/powerpoint/2010/main" val="3234174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4" y="671691"/>
            <a:ext cx="9102436" cy="5416868"/>
          </a:xfrm>
          <a:prstGeom prst="rect">
            <a:avLst/>
          </a:prstGeom>
        </p:spPr>
        <p:txBody>
          <a:bodyPr wrap="square">
            <a:spAutoFit/>
          </a:bodyPr>
          <a:lstStyle/>
          <a:p>
            <a:pPr algn="ctr"/>
            <a:endParaRPr lang="fr-FR" sz="2600" b="1" dirty="0" smtClean="0">
              <a:solidFill>
                <a:srgbClr val="243D71"/>
              </a:solidFill>
              <a:latin typeface="Arial" panose="020B0604020202020204" pitchFamily="34" charset="0"/>
              <a:cs typeface="Arial" panose="020B0604020202020204" pitchFamily="34" charset="0"/>
            </a:endParaRPr>
          </a:p>
          <a:p>
            <a:pPr algn="ctr"/>
            <a:endParaRPr lang="fr-FR" sz="2600" b="1" u="sng" dirty="0">
              <a:solidFill>
                <a:srgbClr val="243D71"/>
              </a:solidFill>
              <a:latin typeface="Arial" panose="020B0604020202020204" pitchFamily="34" charset="0"/>
              <a:cs typeface="Arial" panose="020B0604020202020204" pitchFamily="34" charset="0"/>
            </a:endParaRPr>
          </a:p>
          <a:p>
            <a:r>
              <a:rPr lang="fr-FR" sz="2600" b="1" u="sng" dirty="0" smtClean="0">
                <a:solidFill>
                  <a:srgbClr val="243D71"/>
                </a:solidFill>
                <a:latin typeface="Arial" panose="020B0604020202020204" pitchFamily="34" charset="0"/>
                <a:cs typeface="Arial" panose="020B0604020202020204" pitchFamily="34" charset="0"/>
              </a:rPr>
              <a:t>Catégorie 1 :</a:t>
            </a:r>
          </a:p>
          <a:p>
            <a:pPr marL="457200" indent="-457200" algn="just">
              <a:buFont typeface="Wingdings" panose="05000000000000000000" pitchFamily="2" charset="2"/>
              <a:buChar char="Ø"/>
            </a:pPr>
            <a:r>
              <a:rPr lang="fr-FR" sz="2400" dirty="0" smtClean="0">
                <a:solidFill>
                  <a:srgbClr val="243D71"/>
                </a:solidFill>
                <a:latin typeface="Arial" panose="020B0604020202020204" pitchFamily="34" charset="0"/>
                <a:cs typeface="Arial" panose="020B0604020202020204" pitchFamily="34" charset="0"/>
              </a:rPr>
              <a:t>Labellisation (ou obtention en cours) pour les MSP par l’ARS ; pour les centres de santé polyvalents, agrément du projet par l’ARS</a:t>
            </a:r>
          </a:p>
          <a:p>
            <a:pPr marL="457200" indent="-457200" algn="just">
              <a:buFont typeface="Wingdings" panose="05000000000000000000" pitchFamily="2" charset="2"/>
              <a:buChar char="Ø"/>
            </a:pPr>
            <a:r>
              <a:rPr lang="fr-FR" sz="2400" dirty="0" smtClean="0">
                <a:solidFill>
                  <a:srgbClr val="243D71"/>
                </a:solidFill>
                <a:latin typeface="Arial" panose="020B0604020202020204" pitchFamily="34" charset="0"/>
                <a:cs typeface="Arial" panose="020B0604020202020204" pitchFamily="34" charset="0"/>
              </a:rPr>
              <a:t>Situation du projet sur une commune de la géographie prioritaire (communes rurales selon la définition de l’INSEE croisé à la géographie prioritaire ARS)</a:t>
            </a:r>
          </a:p>
          <a:p>
            <a:pPr marL="457200" indent="-457200" algn="just">
              <a:buFont typeface="Wingdings" panose="05000000000000000000" pitchFamily="2" charset="2"/>
              <a:buChar char="Ø"/>
            </a:pPr>
            <a:r>
              <a:rPr lang="fr-FR" sz="2400" dirty="0" smtClean="0">
                <a:solidFill>
                  <a:srgbClr val="243D71"/>
                </a:solidFill>
                <a:latin typeface="Arial" panose="020B0604020202020204" pitchFamily="34" charset="0"/>
                <a:cs typeface="Arial" panose="020B0604020202020204" pitchFamily="34" charset="0"/>
              </a:rPr>
              <a:t>Présentation d’un coût total minimum du projet à hauteur de 250 000</a:t>
            </a:r>
            <a:r>
              <a:rPr lang="fr-FR" sz="2400" baseline="30000" dirty="0">
                <a:solidFill>
                  <a:srgbClr val="243D71"/>
                </a:solidFill>
                <a:latin typeface="Arial" panose="020B0604020202020204" pitchFamily="34" charset="0"/>
                <a:cs typeface="Arial" panose="020B0604020202020204" pitchFamily="34" charset="0"/>
              </a:rPr>
              <a:t>  </a:t>
            </a:r>
            <a:r>
              <a:rPr lang="fr-FR" sz="2400" dirty="0" smtClean="0">
                <a:solidFill>
                  <a:srgbClr val="243D71"/>
                </a:solidFill>
                <a:latin typeface="Arial" panose="020B0604020202020204" pitchFamily="34" charset="0"/>
                <a:cs typeface="Arial" panose="020B0604020202020204" pitchFamily="34" charset="0"/>
              </a:rPr>
              <a:t>€ TTC ou HT (selon régime TVA)</a:t>
            </a:r>
          </a:p>
          <a:p>
            <a:pPr marL="457200" indent="-457200" algn="just">
              <a:buFont typeface="Wingdings" panose="05000000000000000000" pitchFamily="2" charset="2"/>
              <a:buChar char="Ø"/>
            </a:pPr>
            <a:r>
              <a:rPr lang="fr-FR" sz="2400" dirty="0">
                <a:solidFill>
                  <a:srgbClr val="243D71"/>
                </a:solidFill>
                <a:latin typeface="Arial" panose="020B0604020202020204" pitchFamily="34" charset="0"/>
                <a:cs typeface="Arial" panose="020B0604020202020204" pitchFamily="34" charset="0"/>
              </a:rPr>
              <a:t>La dépense éligible est déterminée par l’autorité de gestion </a:t>
            </a:r>
          </a:p>
          <a:p>
            <a:pPr algn="just"/>
            <a:endParaRPr lang="fr-FR" sz="2600" b="1" dirty="0">
              <a:solidFill>
                <a:srgbClr val="243D71"/>
              </a:solidFill>
              <a:latin typeface="Arial" panose="020B0604020202020204" pitchFamily="34" charset="0"/>
              <a:cs typeface="Arial" panose="020B0604020202020204" pitchFamily="34" charset="0"/>
            </a:endParaRPr>
          </a:p>
          <a:p>
            <a:pPr algn="ctr"/>
            <a:endParaRPr lang="fr-FR" sz="26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921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596" y="994211"/>
            <a:ext cx="7818868" cy="584775"/>
          </a:xfrm>
          <a:prstGeom prst="rect">
            <a:avLst/>
          </a:prstGeom>
        </p:spPr>
        <p:txBody>
          <a:bodyPr wrap="square">
            <a:spAutoFit/>
          </a:bodyPr>
          <a:lstStyle/>
          <a:p>
            <a:r>
              <a:rPr lang="fr-FR" sz="3200" b="1" dirty="0" smtClean="0">
                <a:solidFill>
                  <a:srgbClr val="243D71"/>
                </a:solidFill>
                <a:latin typeface="Arial" panose="020B0604020202020204" pitchFamily="34" charset="0"/>
                <a:cs typeface="Arial" panose="020B0604020202020204" pitchFamily="34" charset="0"/>
              </a:rPr>
              <a:t>Catégorie 1: La </a:t>
            </a:r>
            <a:r>
              <a:rPr lang="fr-FR" sz="3200" b="1" dirty="0" err="1" smtClean="0">
                <a:solidFill>
                  <a:srgbClr val="243D71"/>
                </a:solidFill>
                <a:latin typeface="Arial" panose="020B0604020202020204" pitchFamily="34" charset="0"/>
                <a:cs typeface="Arial" panose="020B0604020202020204" pitchFamily="34" charset="0"/>
              </a:rPr>
              <a:t>MSP</a:t>
            </a:r>
            <a:r>
              <a:rPr lang="fr-FR" sz="3200" b="1" dirty="0" smtClean="0">
                <a:solidFill>
                  <a:srgbClr val="243D71"/>
                </a:solidFill>
                <a:latin typeface="Arial" panose="020B0604020202020204" pitchFamily="34" charset="0"/>
                <a:cs typeface="Arial" panose="020B0604020202020204" pitchFamily="34" charset="0"/>
              </a:rPr>
              <a:t> « La </a:t>
            </a:r>
            <a:r>
              <a:rPr lang="fr-FR" sz="3200" b="1" dirty="0" err="1">
                <a:solidFill>
                  <a:srgbClr val="243D71"/>
                </a:solidFill>
                <a:latin typeface="Arial" panose="020B0604020202020204" pitchFamily="34" charset="0"/>
                <a:cs typeface="Arial" panose="020B0604020202020204" pitchFamily="34" charset="0"/>
              </a:rPr>
              <a:t>F</a:t>
            </a:r>
            <a:r>
              <a:rPr lang="fr-FR" sz="3200" b="1" dirty="0" err="1" smtClean="0">
                <a:solidFill>
                  <a:srgbClr val="243D71"/>
                </a:solidFill>
                <a:latin typeface="Arial" panose="020B0604020202020204" pitchFamily="34" charset="0"/>
                <a:cs typeface="Arial" panose="020B0604020202020204" pitchFamily="34" charset="0"/>
              </a:rPr>
              <a:t>aiencerie</a:t>
            </a:r>
            <a:r>
              <a:rPr lang="fr-FR" sz="3200" b="1" dirty="0" smtClean="0">
                <a:solidFill>
                  <a:srgbClr val="243D71"/>
                </a:solidFill>
                <a:latin typeface="Arial" panose="020B0604020202020204" pitchFamily="34" charset="0"/>
                <a:cs typeface="Arial" panose="020B0604020202020204" pitchFamily="34" charset="0"/>
              </a:rPr>
              <a:t> »</a:t>
            </a:r>
            <a:endParaRPr lang="fr-FR" sz="3200" b="1" dirty="0">
              <a:solidFill>
                <a:srgbClr val="243D71"/>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16059"/>
            <a:ext cx="3244925" cy="1822716"/>
          </a:xfrm>
          <a:prstGeom prst="rect">
            <a:avLst/>
          </a:prstGeom>
        </p:spPr>
      </p:pic>
      <p:sp>
        <p:nvSpPr>
          <p:cNvPr id="7" name="ZoneTexte 6"/>
          <p:cNvSpPr txBox="1"/>
          <p:nvPr/>
        </p:nvSpPr>
        <p:spPr>
          <a:xfrm>
            <a:off x="3563641" y="1578985"/>
            <a:ext cx="5057823" cy="2246769"/>
          </a:xfrm>
          <a:prstGeom prst="rect">
            <a:avLst/>
          </a:prstGeom>
          <a:noFill/>
        </p:spPr>
        <p:txBody>
          <a:bodyPr wrap="square" rtlCol="0">
            <a:spAutoFit/>
          </a:bodyPr>
          <a:lstStyle/>
          <a:p>
            <a:pPr marL="285750" indent="-285750" algn="just">
              <a:buFont typeface="Wingdings" panose="05000000000000000000" pitchFamily="2" charset="2"/>
              <a:buChar char="Ø"/>
            </a:pPr>
            <a:r>
              <a:rPr lang="fr-FR" sz="1400" dirty="0" smtClean="0">
                <a:latin typeface="Arial" panose="020B0604020202020204" pitchFamily="34" charset="0"/>
                <a:cs typeface="Arial" panose="020B0604020202020204" pitchFamily="34" charset="0"/>
              </a:rPr>
              <a:t>Située en géographie prioritaire</a:t>
            </a:r>
          </a:p>
          <a:p>
            <a:pPr marL="285750" indent="-285750" algn="just">
              <a:buFont typeface="Wingdings" panose="05000000000000000000" pitchFamily="2" charset="2"/>
              <a:buChar char="Ø"/>
            </a:pPr>
            <a:endParaRPr lang="fr-FR"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400" dirty="0" smtClean="0">
                <a:latin typeface="Arial" panose="020B0604020202020204" pitchFamily="34" charset="0"/>
                <a:cs typeface="Arial" panose="020B0604020202020204" pitchFamily="34" charset="0"/>
              </a:rPr>
              <a:t>Labellisation du projet de santé par l’ARS en 2018, ouverture de la structure en 2020</a:t>
            </a:r>
          </a:p>
          <a:p>
            <a:pPr marL="285750" indent="-285750" algn="just">
              <a:buFont typeface="Wingdings" panose="05000000000000000000" pitchFamily="2" charset="2"/>
              <a:buChar char="Ø"/>
            </a:pPr>
            <a:endParaRPr lang="fr-FR"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fr-FR" sz="1400" dirty="0" smtClean="0">
                <a:latin typeface="Arial" panose="020B0604020202020204" pitchFamily="34" charset="0"/>
                <a:cs typeface="Arial" panose="020B0604020202020204" pitchFamily="34" charset="0"/>
              </a:rPr>
              <a:t>Regroupement de 20 professionnels de santé autour d’une structure d’exercice coordonné en territoire </a:t>
            </a:r>
            <a:r>
              <a:rPr lang="fr-FR" sz="1400" dirty="0" err="1" smtClean="0">
                <a:latin typeface="Arial" panose="020B0604020202020204" pitchFamily="34" charset="0"/>
                <a:cs typeface="Arial" panose="020B0604020202020204" pitchFamily="34" charset="0"/>
              </a:rPr>
              <a:t>sous-doté</a:t>
            </a:r>
            <a:r>
              <a:rPr lang="fr-FR" sz="1400" dirty="0" smtClean="0">
                <a:latin typeface="Arial" panose="020B0604020202020204" pitchFamily="34" charset="0"/>
                <a:cs typeface="Arial" panose="020B0604020202020204" pitchFamily="34" charset="0"/>
              </a:rPr>
              <a:t>: médecins généralistes</a:t>
            </a:r>
            <a:r>
              <a:rPr lang="fr-FR" sz="1400" smtClean="0">
                <a:latin typeface="Arial" panose="020B0604020202020204" pitchFamily="34" charset="0"/>
                <a:cs typeface="Arial" panose="020B0604020202020204" pitchFamily="34" charset="0"/>
              </a:rPr>
              <a:t>, cardiologue, </a:t>
            </a:r>
            <a:r>
              <a:rPr lang="fr-FR" sz="1400" dirty="0" smtClean="0">
                <a:latin typeface="Arial" panose="020B0604020202020204" pitchFamily="34" charset="0"/>
                <a:cs typeface="Arial" panose="020B0604020202020204" pitchFamily="34" charset="0"/>
              </a:rPr>
              <a:t>kinésithérapeutes, psychomotricien, psychologues, dentiste, sage-femme, infirmières, diététicien</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7925" y="3825754"/>
            <a:ext cx="4663539" cy="2593305"/>
          </a:xfrm>
          <a:prstGeom prst="rect">
            <a:avLst/>
          </a:prstGeom>
        </p:spPr>
      </p:pic>
    </p:spTree>
    <p:extLst>
      <p:ext uri="{BB962C8B-B14F-4D97-AF65-F5344CB8AC3E}">
        <p14:creationId xmlns:p14="http://schemas.microsoft.com/office/powerpoint/2010/main" val="77534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1418683"/>
            <a:ext cx="9102436" cy="4647426"/>
          </a:xfrm>
          <a:prstGeom prst="rect">
            <a:avLst/>
          </a:prstGeom>
        </p:spPr>
        <p:txBody>
          <a:bodyPr wrap="square">
            <a:spAutoFit/>
          </a:bodyPr>
          <a:lstStyle/>
          <a:p>
            <a:pPr algn="ctr"/>
            <a:endParaRPr lang="fr-FR" sz="2600" b="1" dirty="0">
              <a:solidFill>
                <a:srgbClr val="243D71"/>
              </a:solidFill>
              <a:latin typeface="Arial" panose="020B0604020202020204" pitchFamily="34" charset="0"/>
              <a:cs typeface="Arial" panose="020B0604020202020204" pitchFamily="34" charset="0"/>
            </a:endParaRPr>
          </a:p>
          <a:p>
            <a:r>
              <a:rPr lang="fr-FR" sz="2600" b="1" u="sng" dirty="0" smtClean="0">
                <a:solidFill>
                  <a:srgbClr val="243D71"/>
                </a:solidFill>
                <a:latin typeface="Arial" panose="020B0604020202020204" pitchFamily="34" charset="0"/>
                <a:cs typeface="Arial" panose="020B0604020202020204" pitchFamily="34" charset="0"/>
              </a:rPr>
              <a:t>Catégorie 2  :</a:t>
            </a:r>
          </a:p>
          <a:p>
            <a:pPr algn="just"/>
            <a:endParaRPr lang="fr-FR" sz="2600" b="1" u="sng" dirty="0" smtClean="0">
              <a:solidFill>
                <a:srgbClr val="243D7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fr-FR" sz="2800" dirty="0">
                <a:solidFill>
                  <a:srgbClr val="243D71"/>
                </a:solidFill>
                <a:latin typeface="Arial" panose="020B0604020202020204" pitchFamily="34" charset="0"/>
                <a:cs typeface="Arial" panose="020B0604020202020204" pitchFamily="34" charset="0"/>
              </a:rPr>
              <a:t>Situation du projet sur une commune </a:t>
            </a:r>
            <a:r>
              <a:rPr lang="fr-FR" sz="2800" dirty="0" smtClean="0">
                <a:solidFill>
                  <a:srgbClr val="243D71"/>
                </a:solidFill>
                <a:latin typeface="Arial" panose="020B0604020202020204" pitchFamily="34" charset="0"/>
                <a:cs typeface="Arial" panose="020B0604020202020204" pitchFamily="34" charset="0"/>
              </a:rPr>
              <a:t>de la géographie </a:t>
            </a:r>
            <a:r>
              <a:rPr lang="fr-FR" sz="2800" dirty="0">
                <a:solidFill>
                  <a:srgbClr val="243D71"/>
                </a:solidFill>
                <a:latin typeface="Arial" panose="020B0604020202020204" pitchFamily="34" charset="0"/>
                <a:cs typeface="Arial" panose="020B0604020202020204" pitchFamily="34" charset="0"/>
              </a:rPr>
              <a:t>prioritaire (communes rurales selon la définition de </a:t>
            </a:r>
            <a:r>
              <a:rPr lang="fr-FR" sz="2800" dirty="0" smtClean="0">
                <a:solidFill>
                  <a:srgbClr val="243D71"/>
                </a:solidFill>
                <a:latin typeface="Arial" panose="020B0604020202020204" pitchFamily="34" charset="0"/>
                <a:cs typeface="Arial" panose="020B0604020202020204" pitchFamily="34" charset="0"/>
              </a:rPr>
              <a:t>l’INSEE)</a:t>
            </a:r>
          </a:p>
          <a:p>
            <a:pPr marL="457200" indent="-457200" algn="just">
              <a:buFont typeface="Wingdings" panose="05000000000000000000" pitchFamily="2" charset="2"/>
              <a:buChar char="Ø"/>
            </a:pPr>
            <a:r>
              <a:rPr lang="fr-FR" sz="2800" dirty="0">
                <a:solidFill>
                  <a:srgbClr val="243D71"/>
                </a:solidFill>
                <a:latin typeface="Arial" panose="020B0604020202020204" pitchFamily="34" charset="0"/>
                <a:cs typeface="Arial" panose="020B0604020202020204" pitchFamily="34" charset="0"/>
              </a:rPr>
              <a:t>Présentation d’un coût total minimum du projet à hauteur de 250 000</a:t>
            </a:r>
            <a:r>
              <a:rPr lang="fr-FR" sz="2800" baseline="30000" dirty="0">
                <a:solidFill>
                  <a:srgbClr val="243D71"/>
                </a:solidFill>
                <a:latin typeface="Arial" panose="020B0604020202020204" pitchFamily="34" charset="0"/>
                <a:cs typeface="Arial" panose="020B0604020202020204" pitchFamily="34" charset="0"/>
              </a:rPr>
              <a:t>  </a:t>
            </a:r>
            <a:r>
              <a:rPr lang="fr-FR" sz="2800" dirty="0">
                <a:solidFill>
                  <a:srgbClr val="243D71"/>
                </a:solidFill>
                <a:latin typeface="Arial" panose="020B0604020202020204" pitchFamily="34" charset="0"/>
                <a:cs typeface="Arial" panose="020B0604020202020204" pitchFamily="34" charset="0"/>
              </a:rPr>
              <a:t>€ TTC ou HT (selon régime TVA)</a:t>
            </a:r>
          </a:p>
          <a:p>
            <a:pPr marL="457200" indent="-457200" algn="just">
              <a:buFont typeface="Wingdings" panose="05000000000000000000" pitchFamily="2" charset="2"/>
              <a:buChar char="Ø"/>
            </a:pPr>
            <a:r>
              <a:rPr lang="fr-FR" sz="2600" dirty="0" smtClean="0">
                <a:solidFill>
                  <a:srgbClr val="243D71"/>
                </a:solidFill>
                <a:latin typeface="Arial" panose="020B0604020202020204" pitchFamily="34" charset="0"/>
                <a:cs typeface="Arial" panose="020B0604020202020204" pitchFamily="34" charset="0"/>
              </a:rPr>
              <a:t>La </a:t>
            </a:r>
            <a:r>
              <a:rPr lang="fr-FR" sz="2600" dirty="0">
                <a:solidFill>
                  <a:srgbClr val="243D71"/>
                </a:solidFill>
                <a:latin typeface="Arial" panose="020B0604020202020204" pitchFamily="34" charset="0"/>
                <a:cs typeface="Arial" panose="020B0604020202020204" pitchFamily="34" charset="0"/>
              </a:rPr>
              <a:t>dépense éligible est déterminée par l’autorité de gestion </a:t>
            </a:r>
          </a:p>
          <a:p>
            <a:pPr algn="ctr"/>
            <a:endParaRPr lang="fr-FR" sz="26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3372070" y="1027644"/>
            <a:ext cx="5487400" cy="584775"/>
          </a:xfrm>
          <a:prstGeom prst="rect">
            <a:avLst/>
          </a:prstGeom>
        </p:spPr>
        <p:txBody>
          <a:bodyPr wrap="none">
            <a:spAutoFit/>
          </a:bodyPr>
          <a:lstStyle/>
          <a:p>
            <a:pPr algn="ctr"/>
            <a:r>
              <a:rPr lang="fr-FR" sz="3200" b="1" dirty="0" smtClean="0">
                <a:solidFill>
                  <a:srgbClr val="243D71"/>
                </a:solidFill>
                <a:latin typeface="Arial" panose="020B0604020202020204" pitchFamily="34" charset="0"/>
                <a:cs typeface="Arial" panose="020B0604020202020204" pitchFamily="34" charset="0"/>
              </a:rPr>
              <a:t>Eligibilité des candidatures</a:t>
            </a:r>
            <a:endParaRPr lang="fr-FR" sz="3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31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9142" y="2447116"/>
            <a:ext cx="8664497" cy="1846659"/>
          </a:xfrm>
          <a:prstGeom prst="rect">
            <a:avLst/>
          </a:prstGeom>
          <a:noFill/>
        </p:spPr>
        <p:txBody>
          <a:bodyPr wrap="square" rtlCol="0">
            <a:spAutoFit/>
          </a:bodyPr>
          <a:lstStyle/>
          <a:p>
            <a:pPr marL="285750" indent="-285750">
              <a:buFont typeface="Wingdings" panose="05000000000000000000" pitchFamily="2" charset="2"/>
              <a:buChar char="Ø"/>
            </a:pPr>
            <a:r>
              <a:rPr lang="fr-FR" sz="2400" dirty="0">
                <a:solidFill>
                  <a:srgbClr val="243D71"/>
                </a:solidFill>
                <a:latin typeface="Arial" panose="020B0604020202020204" pitchFamily="34" charset="0"/>
                <a:cs typeface="Arial" panose="020B0604020202020204" pitchFamily="34" charset="0"/>
              </a:rPr>
              <a:t>Le calendrier de réalisation du projet doit se situer entre </a:t>
            </a:r>
            <a:r>
              <a:rPr lang="fr-FR" sz="2400" dirty="0" smtClean="0">
                <a:solidFill>
                  <a:srgbClr val="243D71"/>
                </a:solidFill>
                <a:latin typeface="Arial" panose="020B0604020202020204" pitchFamily="34" charset="0"/>
                <a:cs typeface="Arial" panose="020B0604020202020204" pitchFamily="34" charset="0"/>
              </a:rPr>
              <a:t>le</a:t>
            </a:r>
          </a:p>
          <a:p>
            <a:r>
              <a:rPr lang="fr-FR" sz="2400" dirty="0" smtClean="0">
                <a:solidFill>
                  <a:srgbClr val="243D71"/>
                </a:solidFill>
                <a:latin typeface="Arial" panose="020B0604020202020204" pitchFamily="34" charset="0"/>
                <a:cs typeface="Arial" panose="020B0604020202020204" pitchFamily="34" charset="0"/>
              </a:rPr>
              <a:t> 1er janvier </a:t>
            </a:r>
            <a:r>
              <a:rPr lang="fr-FR" sz="2400" dirty="0">
                <a:solidFill>
                  <a:srgbClr val="243D71"/>
                </a:solidFill>
                <a:latin typeface="Arial" panose="020B0604020202020204" pitchFamily="34" charset="0"/>
                <a:cs typeface="Arial" panose="020B0604020202020204" pitchFamily="34" charset="0"/>
              </a:rPr>
              <a:t>2021 et le 31 décembre 2027 </a:t>
            </a:r>
            <a:endParaRPr lang="fr-FR" sz="2400" dirty="0" smtClean="0">
              <a:solidFill>
                <a:srgbClr val="243D71"/>
              </a:solidFill>
              <a:latin typeface="Arial" panose="020B0604020202020204" pitchFamily="34" charset="0"/>
              <a:cs typeface="Arial" panose="020B0604020202020204" pitchFamily="34" charset="0"/>
            </a:endParaRPr>
          </a:p>
          <a:p>
            <a:endParaRPr lang="fr-FR" dirty="0">
              <a:solidFill>
                <a:srgbClr val="243D7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2400" dirty="0">
                <a:solidFill>
                  <a:srgbClr val="243D71"/>
                </a:solidFill>
                <a:latin typeface="Arial" panose="020B0604020202020204" pitchFamily="34" charset="0"/>
                <a:cs typeface="Arial" panose="020B0604020202020204" pitchFamily="34" charset="0"/>
              </a:rPr>
              <a:t>Le projet peut être commencé mais </a:t>
            </a:r>
            <a:r>
              <a:rPr lang="fr-FR" sz="2400" dirty="0" smtClean="0">
                <a:solidFill>
                  <a:srgbClr val="243D71"/>
                </a:solidFill>
                <a:latin typeface="Arial" panose="020B0604020202020204" pitchFamily="34" charset="0"/>
                <a:cs typeface="Arial" panose="020B0604020202020204" pitchFamily="34" charset="0"/>
              </a:rPr>
              <a:t>ne doit pas être achevé </a:t>
            </a:r>
            <a:r>
              <a:rPr lang="fr-FR" sz="2400" dirty="0">
                <a:solidFill>
                  <a:srgbClr val="243D71"/>
                </a:solidFill>
                <a:latin typeface="Arial" panose="020B0604020202020204" pitchFamily="34" charset="0"/>
                <a:cs typeface="Arial" panose="020B0604020202020204" pitchFamily="34" charset="0"/>
              </a:rPr>
              <a:t>au moment de la </a:t>
            </a:r>
            <a:r>
              <a:rPr lang="fr-FR" sz="2400" dirty="0" smtClean="0">
                <a:solidFill>
                  <a:srgbClr val="243D71"/>
                </a:solidFill>
                <a:latin typeface="Arial" panose="020B0604020202020204" pitchFamily="34" charset="0"/>
                <a:cs typeface="Arial" panose="020B0604020202020204" pitchFamily="34" charset="0"/>
              </a:rPr>
              <a:t>programmation</a:t>
            </a:r>
            <a:endParaRPr lang="fr-FR" sz="2400"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3407229" y="883726"/>
            <a:ext cx="5502817" cy="1077218"/>
          </a:xfrm>
          <a:prstGeom prst="rect">
            <a:avLst/>
          </a:prstGeom>
        </p:spPr>
        <p:txBody>
          <a:bodyPr wrap="square">
            <a:spAutoFit/>
          </a:bodyPr>
          <a:lstStyle/>
          <a:p>
            <a:pPr algn="ctr"/>
            <a:r>
              <a:rPr lang="fr-FR" sz="3200" b="1" dirty="0" smtClean="0">
                <a:solidFill>
                  <a:srgbClr val="243D71"/>
                </a:solidFill>
                <a:latin typeface="Arial" panose="020B0604020202020204" pitchFamily="34" charset="0"/>
                <a:cs typeface="Arial" panose="020B0604020202020204" pitchFamily="34" charset="0"/>
              </a:rPr>
              <a:t>Modalités de réalisation de  </a:t>
            </a:r>
          </a:p>
          <a:p>
            <a:pPr algn="ctr"/>
            <a:r>
              <a:rPr lang="fr-FR" sz="3200" b="1" dirty="0" smtClean="0">
                <a:solidFill>
                  <a:srgbClr val="243D71"/>
                </a:solidFill>
                <a:latin typeface="Arial" panose="020B0604020202020204" pitchFamily="34" charset="0"/>
                <a:cs typeface="Arial" panose="020B0604020202020204" pitchFamily="34" charset="0"/>
              </a:rPr>
              <a:t>l’opération</a:t>
            </a:r>
            <a:endParaRPr lang="fr-FR" sz="3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459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6480" y="1844382"/>
            <a:ext cx="4868621" cy="584775"/>
          </a:xfrm>
          <a:prstGeom prst="rect">
            <a:avLst/>
          </a:prstGeom>
        </p:spPr>
        <p:txBody>
          <a:bodyPr wrap="square">
            <a:spAutoFit/>
          </a:bodyPr>
          <a:lstStyle/>
          <a:p>
            <a:pPr algn="r"/>
            <a:r>
              <a:rPr lang="fr-FR" sz="3200" b="1" dirty="0" smtClean="0">
                <a:solidFill>
                  <a:srgbClr val="243D71"/>
                </a:solidFill>
                <a:latin typeface="Arial" panose="020B0604020202020204" pitchFamily="34" charset="0"/>
                <a:cs typeface="Arial" panose="020B0604020202020204" pitchFamily="34" charset="0"/>
              </a:rPr>
              <a:t>La cartographie </a:t>
            </a:r>
            <a:endParaRPr lang="fr-FR" sz="32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748773" y="4718892"/>
            <a:ext cx="7090534" cy="1077218"/>
          </a:xfrm>
          <a:prstGeom prst="rect">
            <a:avLst/>
          </a:prstGeom>
        </p:spPr>
        <p:txBody>
          <a:bodyPr wrap="square">
            <a:spAutoFit/>
          </a:bodyPr>
          <a:lstStyle/>
          <a:p>
            <a:pPr marL="285750" indent="-285750">
              <a:buFont typeface="Wingdings" panose="05000000000000000000" pitchFamily="2" charset="2"/>
              <a:buChar char="v"/>
            </a:pPr>
            <a:r>
              <a:rPr lang="fr-FR" sz="3200" b="1" dirty="0" smtClean="0">
                <a:solidFill>
                  <a:srgbClr val="243D71"/>
                </a:solidFill>
                <a:latin typeface="Arial" panose="020B0604020202020204" pitchFamily="34" charset="0"/>
                <a:cs typeface="Arial" panose="020B0604020202020204" pitchFamily="34" charset="0"/>
              </a:rPr>
              <a:t>Catégorie </a:t>
            </a:r>
            <a:r>
              <a:rPr lang="fr-FR" sz="3200" b="1" dirty="0">
                <a:solidFill>
                  <a:srgbClr val="243D71"/>
                </a:solidFill>
                <a:latin typeface="Arial" panose="020B0604020202020204" pitchFamily="34" charset="0"/>
                <a:cs typeface="Arial" panose="020B0604020202020204" pitchFamily="34" charset="0"/>
              </a:rPr>
              <a:t>2 : Communes rurales INSEE</a:t>
            </a:r>
          </a:p>
        </p:txBody>
      </p:sp>
      <p:pic>
        <p:nvPicPr>
          <p:cNvPr id="4" name="Image 3"/>
          <p:cNvPicPr>
            <a:picLocks noChangeAspect="1"/>
          </p:cNvPicPr>
          <p:nvPr/>
        </p:nvPicPr>
        <p:blipFill>
          <a:blip r:embed="rId3"/>
          <a:stretch>
            <a:fillRect/>
          </a:stretch>
        </p:blipFill>
        <p:spPr>
          <a:xfrm>
            <a:off x="7471317" y="468350"/>
            <a:ext cx="1245558" cy="1279201"/>
          </a:xfrm>
          <a:prstGeom prst="rect">
            <a:avLst/>
          </a:prstGeom>
        </p:spPr>
      </p:pic>
      <p:sp>
        <p:nvSpPr>
          <p:cNvPr id="7" name="Rectangle 6"/>
          <p:cNvSpPr/>
          <p:nvPr/>
        </p:nvSpPr>
        <p:spPr>
          <a:xfrm>
            <a:off x="860285" y="2671476"/>
            <a:ext cx="7324710" cy="1569660"/>
          </a:xfrm>
          <a:prstGeom prst="rect">
            <a:avLst/>
          </a:prstGeom>
        </p:spPr>
        <p:txBody>
          <a:bodyPr wrap="square">
            <a:spAutoFit/>
          </a:bodyPr>
          <a:lstStyle/>
          <a:p>
            <a:pPr marL="285750" indent="-285750">
              <a:buFont typeface="Wingdings" panose="05000000000000000000" pitchFamily="2" charset="2"/>
              <a:buChar char="v"/>
            </a:pPr>
            <a:r>
              <a:rPr lang="fr-FR" sz="3200" b="1" dirty="0" smtClean="0">
                <a:solidFill>
                  <a:srgbClr val="243D71"/>
                </a:solidFill>
                <a:latin typeface="Arial" panose="020B0604020202020204" pitchFamily="34" charset="0"/>
                <a:cs typeface="Arial" panose="020B0604020202020204" pitchFamily="34" charset="0"/>
              </a:rPr>
              <a:t>Catégorie 1 : Communes rurales INSEE croisé au zonage ARS du 26-04-2022 </a:t>
            </a:r>
            <a:endParaRPr lang="fr-FR" sz="3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4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701" y="121757"/>
            <a:ext cx="5852483" cy="584775"/>
          </a:xfrm>
          <a:prstGeom prst="rect">
            <a:avLst/>
          </a:prstGeom>
        </p:spPr>
        <p:txBody>
          <a:bodyPr wrap="square">
            <a:spAutoFit/>
          </a:bodyPr>
          <a:lstStyle/>
          <a:p>
            <a:r>
              <a:rPr lang="fr-FR" sz="3200" b="1" dirty="0" smtClean="0">
                <a:solidFill>
                  <a:srgbClr val="243D71"/>
                </a:solidFill>
                <a:latin typeface="Arial" panose="020B0604020202020204" pitchFamily="34" charset="0"/>
                <a:cs typeface="Arial" panose="020B0604020202020204" pitchFamily="34" charset="0"/>
              </a:rPr>
              <a:t>Cartographie catégorie 1</a:t>
            </a:r>
            <a:endParaRPr lang="fr-FR" sz="3200" b="1" dirty="0">
              <a:solidFill>
                <a:srgbClr val="243D71"/>
              </a:solidFill>
              <a:latin typeface="Arial" panose="020B0604020202020204" pitchFamily="34" charset="0"/>
              <a:cs typeface="Arial" panose="020B0604020202020204" pitchFamily="34" charset="0"/>
            </a:endParaRPr>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2606158" y="849733"/>
            <a:ext cx="4381172" cy="5339835"/>
          </a:xfrm>
          <a:prstGeom prst="rect">
            <a:avLst/>
          </a:prstGeom>
        </p:spPr>
      </p:pic>
      <p:sp>
        <p:nvSpPr>
          <p:cNvPr id="5" name="ZoneTexte 4"/>
          <p:cNvSpPr txBox="1"/>
          <p:nvPr/>
        </p:nvSpPr>
        <p:spPr>
          <a:xfrm>
            <a:off x="2890345" y="6432331"/>
            <a:ext cx="6011917" cy="369332"/>
          </a:xfrm>
          <a:prstGeom prst="rect">
            <a:avLst/>
          </a:prstGeom>
          <a:noFill/>
        </p:spPr>
        <p:txBody>
          <a:bodyPr wrap="square" rtlCol="0">
            <a:spAutoFit/>
          </a:bodyPr>
          <a:lstStyle/>
          <a:p>
            <a:r>
              <a:rPr lang="fr-FR" dirty="0">
                <a:hlinkClick r:id="rId4"/>
              </a:rPr>
              <a:t>https://sig.hautsdefrance.fr/ext/mv/?config=apps/domo.xml</a:t>
            </a:r>
            <a:endParaRPr lang="fr-FR" dirty="0"/>
          </a:p>
        </p:txBody>
      </p:sp>
    </p:spTree>
    <p:extLst>
      <p:ext uri="{BB962C8B-B14F-4D97-AF65-F5344CB8AC3E}">
        <p14:creationId xmlns:p14="http://schemas.microsoft.com/office/powerpoint/2010/main" val="3589228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8598" y="0"/>
            <a:ext cx="5852483" cy="584775"/>
          </a:xfrm>
          <a:prstGeom prst="rect">
            <a:avLst/>
          </a:prstGeom>
        </p:spPr>
        <p:txBody>
          <a:bodyPr wrap="square">
            <a:spAutoFit/>
          </a:bodyPr>
          <a:lstStyle/>
          <a:p>
            <a:r>
              <a:rPr lang="fr-FR" sz="3200" b="1" dirty="0" smtClean="0">
                <a:solidFill>
                  <a:srgbClr val="243D71"/>
                </a:solidFill>
                <a:latin typeface="Arial" panose="020B0604020202020204" pitchFamily="34" charset="0"/>
                <a:cs typeface="Arial" panose="020B0604020202020204" pitchFamily="34" charset="0"/>
              </a:rPr>
              <a:t>Cartographie catégorie 2</a:t>
            </a:r>
            <a:endParaRPr lang="fr-FR" sz="3200" b="1" dirty="0">
              <a:solidFill>
                <a:srgbClr val="243D71"/>
              </a:solidFill>
              <a:latin typeface="Arial" panose="020B0604020202020204" pitchFamily="34" charset="0"/>
              <a:cs typeface="Arial" panose="020B0604020202020204" pitchFamily="34" charset="0"/>
            </a:endParaRP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2396358" y="584775"/>
            <a:ext cx="4682744" cy="5757329"/>
          </a:xfrm>
          <a:prstGeom prst="rect">
            <a:avLst/>
          </a:prstGeom>
        </p:spPr>
      </p:pic>
      <p:sp>
        <p:nvSpPr>
          <p:cNvPr id="2" name="ZoneTexte 1"/>
          <p:cNvSpPr txBox="1"/>
          <p:nvPr/>
        </p:nvSpPr>
        <p:spPr>
          <a:xfrm>
            <a:off x="2522074" y="6488668"/>
            <a:ext cx="6748050" cy="369332"/>
          </a:xfrm>
          <a:prstGeom prst="rect">
            <a:avLst/>
          </a:prstGeom>
          <a:noFill/>
        </p:spPr>
        <p:txBody>
          <a:bodyPr wrap="square" rtlCol="0">
            <a:spAutoFit/>
          </a:bodyPr>
          <a:lstStyle/>
          <a:p>
            <a:r>
              <a:rPr lang="fr-FR" dirty="0">
                <a:hlinkClick r:id="rId4"/>
              </a:rPr>
              <a:t>https://sig.hautsdefrance.fr/ext/mv/?config=apps/domo_equip.xml</a:t>
            </a:r>
            <a:r>
              <a:rPr lang="fr-FR" dirty="0"/>
              <a:t> </a:t>
            </a:r>
          </a:p>
        </p:txBody>
      </p:sp>
    </p:spTree>
    <p:extLst>
      <p:ext uri="{BB962C8B-B14F-4D97-AF65-F5344CB8AC3E}">
        <p14:creationId xmlns:p14="http://schemas.microsoft.com/office/powerpoint/2010/main" val="2592604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68" y="1221739"/>
            <a:ext cx="8707101" cy="4324261"/>
          </a:xfrm>
          <a:prstGeom prst="rect">
            <a:avLst/>
          </a:prstGeom>
        </p:spPr>
        <p:txBody>
          <a:bodyPr wrap="square">
            <a:spAutoFit/>
          </a:bodyPr>
          <a:lstStyle/>
          <a:p>
            <a:pPr algn="just"/>
            <a:r>
              <a:rPr lang="fr-FR" sz="2400" dirty="0">
                <a:solidFill>
                  <a:srgbClr val="243D71"/>
                </a:solidFill>
                <a:latin typeface="Arial" panose="020B0604020202020204" pitchFamily="34" charset="0"/>
                <a:cs typeface="Arial" panose="020B0604020202020204" pitchFamily="34" charset="0"/>
              </a:rPr>
              <a:t>A la clôture de l’AAP, les candidatures seront analysées selon les grilles de critères permettant de définir :</a:t>
            </a:r>
          </a:p>
          <a:p>
            <a:pPr algn="just"/>
            <a:endParaRPr lang="fr-FR" sz="2400" dirty="0">
              <a:solidFill>
                <a:srgbClr val="243D71"/>
              </a:solidFill>
              <a:latin typeface="Arial" panose="020B0604020202020204" pitchFamily="34" charset="0"/>
              <a:cs typeface="Arial" panose="020B0604020202020204" pitchFamily="34" charset="0"/>
            </a:endParaRPr>
          </a:p>
          <a:p>
            <a:pPr algn="just"/>
            <a:r>
              <a:rPr lang="fr-FR" sz="2400" dirty="0">
                <a:solidFill>
                  <a:srgbClr val="243D71"/>
                </a:solidFill>
                <a:latin typeface="Arial" panose="020B0604020202020204" pitchFamily="34" charset="0"/>
                <a:cs typeface="Arial" panose="020B0604020202020204" pitchFamily="34" charset="0"/>
              </a:rPr>
              <a:t>1 La recevabilité de la candidature</a:t>
            </a:r>
          </a:p>
          <a:p>
            <a:pPr algn="just"/>
            <a:r>
              <a:rPr lang="fr-FR" sz="2400" dirty="0">
                <a:solidFill>
                  <a:srgbClr val="243D71"/>
                </a:solidFill>
                <a:latin typeface="Arial" panose="020B0604020202020204" pitchFamily="34" charset="0"/>
                <a:cs typeface="Arial" panose="020B0604020202020204" pitchFamily="34" charset="0"/>
              </a:rPr>
              <a:t>2 L’éligibilité du projet et du porteur </a:t>
            </a:r>
          </a:p>
          <a:p>
            <a:pPr algn="just"/>
            <a:r>
              <a:rPr lang="fr-FR" sz="2400" dirty="0">
                <a:solidFill>
                  <a:srgbClr val="243D71"/>
                </a:solidFill>
                <a:latin typeface="Arial" panose="020B0604020202020204" pitchFamily="34" charset="0"/>
                <a:cs typeface="Arial" panose="020B0604020202020204" pitchFamily="34" charset="0"/>
              </a:rPr>
              <a:t>3 la sélection de la candidature  </a:t>
            </a:r>
          </a:p>
          <a:p>
            <a:pPr algn="just"/>
            <a:endParaRPr lang="fr-FR" sz="2400" dirty="0">
              <a:solidFill>
                <a:srgbClr val="243D71"/>
              </a:solidFill>
              <a:latin typeface="Arial" panose="020B0604020202020204" pitchFamily="34" charset="0"/>
              <a:cs typeface="Arial" panose="020B0604020202020204" pitchFamily="34" charset="0"/>
            </a:endParaRPr>
          </a:p>
          <a:p>
            <a:pPr algn="just"/>
            <a:r>
              <a:rPr lang="fr-FR" sz="2400" dirty="0">
                <a:solidFill>
                  <a:srgbClr val="243D71"/>
                </a:solidFill>
                <a:latin typeface="Arial" panose="020B0604020202020204" pitchFamily="34" charset="0"/>
                <a:cs typeface="Arial" panose="020B0604020202020204" pitchFamily="34" charset="0"/>
              </a:rPr>
              <a:t>Les candidats retenus pour leur projet pourront déposer leur demande sur E-synergie </a:t>
            </a:r>
          </a:p>
          <a:p>
            <a:pPr algn="just"/>
            <a:endParaRPr lang="fr-FR" sz="2400" b="1" dirty="0">
              <a:solidFill>
                <a:srgbClr val="243D71"/>
              </a:solidFill>
              <a:latin typeface="Arial" panose="020B0604020202020204" pitchFamily="34" charset="0"/>
              <a:cs typeface="Arial" panose="020B0604020202020204" pitchFamily="34" charset="0"/>
            </a:endParaRPr>
          </a:p>
          <a:p>
            <a:pPr algn="just"/>
            <a:endParaRPr lang="fr-FR" sz="2500" b="1" dirty="0" smtClean="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4202203" y="353195"/>
            <a:ext cx="3927678" cy="477054"/>
          </a:xfrm>
          <a:prstGeom prst="rect">
            <a:avLst/>
          </a:prstGeom>
        </p:spPr>
        <p:txBody>
          <a:bodyPr wrap="none">
            <a:spAutoFit/>
          </a:bodyPr>
          <a:lstStyle/>
          <a:p>
            <a:pPr algn="just"/>
            <a:r>
              <a:rPr lang="fr-FR" sz="2500" b="1" dirty="0" smtClean="0">
                <a:solidFill>
                  <a:srgbClr val="243D71"/>
                </a:solidFill>
                <a:latin typeface="Arial" panose="020B0604020202020204" pitchFamily="34" charset="0"/>
                <a:cs typeface="Arial" panose="020B0604020202020204" pitchFamily="34" charset="0"/>
              </a:rPr>
              <a:t>Les critères de sélection</a:t>
            </a:r>
          </a:p>
        </p:txBody>
      </p:sp>
    </p:spTree>
    <p:extLst>
      <p:ext uri="{BB962C8B-B14F-4D97-AF65-F5344CB8AC3E}">
        <p14:creationId xmlns:p14="http://schemas.microsoft.com/office/powerpoint/2010/main" val="351795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10"/>
          <p:cNvGrpSpPr/>
          <p:nvPr/>
        </p:nvGrpSpPr>
        <p:grpSpPr>
          <a:xfrm>
            <a:off x="3157168" y="3153146"/>
            <a:ext cx="2645062" cy="2470028"/>
            <a:chOff x="1988820" y="1054608"/>
            <a:chExt cx="1543053" cy="1547622"/>
          </a:xfrm>
        </p:grpSpPr>
        <p:pic>
          <p:nvPicPr>
            <p:cNvPr id="28" name="object 11"/>
            <p:cNvPicPr/>
            <p:nvPr/>
          </p:nvPicPr>
          <p:blipFill>
            <a:blip r:embed="rId3" cstate="print"/>
            <a:stretch>
              <a:fillRect/>
            </a:stretch>
          </p:blipFill>
          <p:spPr>
            <a:xfrm>
              <a:off x="2737099" y="1059172"/>
              <a:ext cx="794774" cy="1392196"/>
            </a:xfrm>
            <a:prstGeom prst="rect">
              <a:avLst/>
            </a:prstGeom>
          </p:spPr>
        </p:pic>
        <p:pic>
          <p:nvPicPr>
            <p:cNvPr id="29" name="object 12"/>
            <p:cNvPicPr/>
            <p:nvPr/>
          </p:nvPicPr>
          <p:blipFill>
            <a:blip r:embed="rId4" cstate="print"/>
            <a:stretch>
              <a:fillRect/>
            </a:stretch>
          </p:blipFill>
          <p:spPr>
            <a:xfrm>
              <a:off x="1988820" y="1360932"/>
              <a:ext cx="1239774" cy="1241298"/>
            </a:xfrm>
            <a:prstGeom prst="rect">
              <a:avLst/>
            </a:prstGeom>
          </p:spPr>
        </p:pic>
        <p:pic>
          <p:nvPicPr>
            <p:cNvPr id="30" name="object 13"/>
            <p:cNvPicPr/>
            <p:nvPr/>
          </p:nvPicPr>
          <p:blipFill>
            <a:blip r:embed="rId5" cstate="print"/>
            <a:stretch>
              <a:fillRect/>
            </a:stretch>
          </p:blipFill>
          <p:spPr>
            <a:xfrm>
              <a:off x="2130552" y="1054608"/>
              <a:ext cx="660653" cy="802385"/>
            </a:xfrm>
            <a:prstGeom prst="rect">
              <a:avLst/>
            </a:prstGeom>
          </p:spPr>
        </p:pic>
        <p:sp>
          <p:nvSpPr>
            <p:cNvPr id="31" name="object 14"/>
            <p:cNvSpPr/>
            <p:nvPr/>
          </p:nvSpPr>
          <p:spPr>
            <a:xfrm>
              <a:off x="2763266" y="1075436"/>
              <a:ext cx="744855" cy="1346835"/>
            </a:xfrm>
            <a:custGeom>
              <a:avLst/>
              <a:gdLst/>
              <a:ahLst/>
              <a:cxnLst/>
              <a:rect l="l" t="t" r="r" b="b"/>
              <a:pathLst>
                <a:path w="744854" h="1346835">
                  <a:moveTo>
                    <a:pt x="0" y="0"/>
                  </a:moveTo>
                  <a:lnTo>
                    <a:pt x="0" y="744473"/>
                  </a:lnTo>
                  <a:lnTo>
                    <a:pt x="437641" y="1346708"/>
                  </a:lnTo>
                  <a:lnTo>
                    <a:pt x="477735" y="1315433"/>
                  </a:lnTo>
                  <a:lnTo>
                    <a:pt x="515340" y="1281743"/>
                  </a:lnTo>
                  <a:lnTo>
                    <a:pt x="550381" y="1245792"/>
                  </a:lnTo>
                  <a:lnTo>
                    <a:pt x="582780" y="1207731"/>
                  </a:lnTo>
                  <a:lnTo>
                    <a:pt x="612459" y="1167711"/>
                  </a:lnTo>
                  <a:lnTo>
                    <a:pt x="639343" y="1125885"/>
                  </a:lnTo>
                  <a:lnTo>
                    <a:pt x="663352" y="1082405"/>
                  </a:lnTo>
                  <a:lnTo>
                    <a:pt x="684411" y="1037421"/>
                  </a:lnTo>
                  <a:lnTo>
                    <a:pt x="702442" y="991087"/>
                  </a:lnTo>
                  <a:lnTo>
                    <a:pt x="717367" y="943555"/>
                  </a:lnTo>
                  <a:lnTo>
                    <a:pt x="729110" y="894975"/>
                  </a:lnTo>
                  <a:lnTo>
                    <a:pt x="737594" y="845500"/>
                  </a:lnTo>
                  <a:lnTo>
                    <a:pt x="742741" y="795283"/>
                  </a:lnTo>
                  <a:lnTo>
                    <a:pt x="744474" y="744473"/>
                  </a:lnTo>
                  <a:lnTo>
                    <a:pt x="742890" y="695517"/>
                  </a:lnTo>
                  <a:lnTo>
                    <a:pt x="738204" y="647407"/>
                  </a:lnTo>
                  <a:lnTo>
                    <a:pt x="730513" y="600242"/>
                  </a:lnTo>
                  <a:lnTo>
                    <a:pt x="719917" y="554119"/>
                  </a:lnTo>
                  <a:lnTo>
                    <a:pt x="706514" y="509137"/>
                  </a:lnTo>
                  <a:lnTo>
                    <a:pt x="690400" y="465394"/>
                  </a:lnTo>
                  <a:lnTo>
                    <a:pt x="671676" y="422988"/>
                  </a:lnTo>
                  <a:lnTo>
                    <a:pt x="650438" y="382016"/>
                  </a:lnTo>
                  <a:lnTo>
                    <a:pt x="626785" y="342577"/>
                  </a:lnTo>
                  <a:lnTo>
                    <a:pt x="600815" y="304769"/>
                  </a:lnTo>
                  <a:lnTo>
                    <a:pt x="572627" y="268690"/>
                  </a:lnTo>
                  <a:lnTo>
                    <a:pt x="542318" y="234437"/>
                  </a:lnTo>
                  <a:lnTo>
                    <a:pt x="509986" y="202110"/>
                  </a:lnTo>
                  <a:lnTo>
                    <a:pt x="475731" y="171805"/>
                  </a:lnTo>
                  <a:lnTo>
                    <a:pt x="439649" y="143621"/>
                  </a:lnTo>
                  <a:lnTo>
                    <a:pt x="401840" y="117656"/>
                  </a:lnTo>
                  <a:lnTo>
                    <a:pt x="362401" y="94009"/>
                  </a:lnTo>
                  <a:lnTo>
                    <a:pt x="321430" y="72776"/>
                  </a:lnTo>
                  <a:lnTo>
                    <a:pt x="279026" y="54056"/>
                  </a:lnTo>
                  <a:lnTo>
                    <a:pt x="235287" y="37947"/>
                  </a:lnTo>
                  <a:lnTo>
                    <a:pt x="190311" y="24547"/>
                  </a:lnTo>
                  <a:lnTo>
                    <a:pt x="144196" y="13955"/>
                  </a:lnTo>
                  <a:lnTo>
                    <a:pt x="97040" y="6267"/>
                  </a:lnTo>
                  <a:lnTo>
                    <a:pt x="48942" y="1583"/>
                  </a:lnTo>
                  <a:lnTo>
                    <a:pt x="0" y="0"/>
                  </a:lnTo>
                  <a:close/>
                </a:path>
              </a:pathLst>
            </a:custGeom>
            <a:solidFill>
              <a:srgbClr val="354A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32" name="object 15"/>
            <p:cNvSpPr/>
            <p:nvPr/>
          </p:nvSpPr>
          <p:spPr>
            <a:xfrm>
              <a:off x="2018823" y="1382268"/>
              <a:ext cx="1182370" cy="1182370"/>
            </a:xfrm>
            <a:custGeom>
              <a:avLst/>
              <a:gdLst/>
              <a:ahLst/>
              <a:cxnLst/>
              <a:rect l="l" t="t" r="r" b="b"/>
              <a:pathLst>
                <a:path w="1182370" h="1182370">
                  <a:moveTo>
                    <a:pt x="142208" y="0"/>
                  </a:moveTo>
                  <a:lnTo>
                    <a:pt x="115188" y="39816"/>
                  </a:lnTo>
                  <a:lnTo>
                    <a:pt x="91013" y="80877"/>
                  </a:lnTo>
                  <a:lnTo>
                    <a:pt x="69682" y="123044"/>
                  </a:lnTo>
                  <a:lnTo>
                    <a:pt x="51194" y="166180"/>
                  </a:lnTo>
                  <a:lnTo>
                    <a:pt x="35552" y="210145"/>
                  </a:lnTo>
                  <a:lnTo>
                    <a:pt x="22753" y="254802"/>
                  </a:lnTo>
                  <a:lnTo>
                    <a:pt x="12798" y="300012"/>
                  </a:lnTo>
                  <a:lnTo>
                    <a:pt x="5688" y="345637"/>
                  </a:lnTo>
                  <a:lnTo>
                    <a:pt x="1422" y="391538"/>
                  </a:lnTo>
                  <a:lnTo>
                    <a:pt x="0" y="437578"/>
                  </a:lnTo>
                  <a:lnTo>
                    <a:pt x="1422" y="483618"/>
                  </a:lnTo>
                  <a:lnTo>
                    <a:pt x="5688" y="529519"/>
                  </a:lnTo>
                  <a:lnTo>
                    <a:pt x="12798" y="575144"/>
                  </a:lnTo>
                  <a:lnTo>
                    <a:pt x="22753" y="620354"/>
                  </a:lnTo>
                  <a:lnTo>
                    <a:pt x="35552" y="665011"/>
                  </a:lnTo>
                  <a:lnTo>
                    <a:pt x="51194" y="708976"/>
                  </a:lnTo>
                  <a:lnTo>
                    <a:pt x="69682" y="752112"/>
                  </a:lnTo>
                  <a:lnTo>
                    <a:pt x="91013" y="794279"/>
                  </a:lnTo>
                  <a:lnTo>
                    <a:pt x="115188" y="835340"/>
                  </a:lnTo>
                  <a:lnTo>
                    <a:pt x="142208" y="875157"/>
                  </a:lnTo>
                  <a:lnTo>
                    <a:pt x="172261" y="913823"/>
                  </a:lnTo>
                  <a:lnTo>
                    <a:pt x="204327" y="949983"/>
                  </a:lnTo>
                  <a:lnTo>
                    <a:pt x="238269" y="983613"/>
                  </a:lnTo>
                  <a:lnTo>
                    <a:pt x="273948" y="1014693"/>
                  </a:lnTo>
                  <a:lnTo>
                    <a:pt x="311230" y="1043200"/>
                  </a:lnTo>
                  <a:lnTo>
                    <a:pt x="349975" y="1069113"/>
                  </a:lnTo>
                  <a:lnTo>
                    <a:pt x="390047" y="1092411"/>
                  </a:lnTo>
                  <a:lnTo>
                    <a:pt x="431310" y="1113071"/>
                  </a:lnTo>
                  <a:lnTo>
                    <a:pt x="473626" y="1131073"/>
                  </a:lnTo>
                  <a:lnTo>
                    <a:pt x="516858" y="1146394"/>
                  </a:lnTo>
                  <a:lnTo>
                    <a:pt x="560869" y="1159013"/>
                  </a:lnTo>
                  <a:lnTo>
                    <a:pt x="605522" y="1168909"/>
                  </a:lnTo>
                  <a:lnTo>
                    <a:pt x="650680" y="1176059"/>
                  </a:lnTo>
                  <a:lnTo>
                    <a:pt x="696206" y="1180443"/>
                  </a:lnTo>
                  <a:lnTo>
                    <a:pt x="741963" y="1182038"/>
                  </a:lnTo>
                  <a:lnTo>
                    <a:pt x="787813" y="1180824"/>
                  </a:lnTo>
                  <a:lnTo>
                    <a:pt x="833621" y="1176777"/>
                  </a:lnTo>
                  <a:lnTo>
                    <a:pt x="879249" y="1169878"/>
                  </a:lnTo>
                  <a:lnTo>
                    <a:pt x="924559" y="1160103"/>
                  </a:lnTo>
                  <a:lnTo>
                    <a:pt x="969415" y="1147432"/>
                  </a:lnTo>
                  <a:lnTo>
                    <a:pt x="1013679" y="1131843"/>
                  </a:lnTo>
                  <a:lnTo>
                    <a:pt x="1057215" y="1113315"/>
                  </a:lnTo>
                  <a:lnTo>
                    <a:pt x="1099886" y="1091825"/>
                  </a:lnTo>
                  <a:lnTo>
                    <a:pt x="1141555" y="1067353"/>
                  </a:lnTo>
                  <a:lnTo>
                    <a:pt x="1182084" y="1039876"/>
                  </a:lnTo>
                  <a:lnTo>
                    <a:pt x="744442" y="437641"/>
                  </a:lnTo>
                  <a:lnTo>
                    <a:pt x="142208" y="0"/>
                  </a:lnTo>
                  <a:close/>
                </a:path>
              </a:pathLst>
            </a:custGeom>
            <a:solidFill>
              <a:srgbClr val="0099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33" name="object 16"/>
            <p:cNvSpPr/>
            <p:nvPr/>
          </p:nvSpPr>
          <p:spPr>
            <a:xfrm>
              <a:off x="2161032" y="1075436"/>
              <a:ext cx="602615" cy="744855"/>
            </a:xfrm>
            <a:custGeom>
              <a:avLst/>
              <a:gdLst/>
              <a:ahLst/>
              <a:cxnLst/>
              <a:rect l="l" t="t" r="r" b="b"/>
              <a:pathLst>
                <a:path w="602614" h="744855">
                  <a:moveTo>
                    <a:pt x="602234" y="0"/>
                  </a:moveTo>
                  <a:lnTo>
                    <a:pt x="551424" y="1732"/>
                  </a:lnTo>
                  <a:lnTo>
                    <a:pt x="501207" y="6879"/>
                  </a:lnTo>
                  <a:lnTo>
                    <a:pt x="451732" y="15363"/>
                  </a:lnTo>
                  <a:lnTo>
                    <a:pt x="403152" y="27106"/>
                  </a:lnTo>
                  <a:lnTo>
                    <a:pt x="355620" y="42031"/>
                  </a:lnTo>
                  <a:lnTo>
                    <a:pt x="309286" y="60062"/>
                  </a:lnTo>
                  <a:lnTo>
                    <a:pt x="264302" y="81121"/>
                  </a:lnTo>
                  <a:lnTo>
                    <a:pt x="220822" y="105130"/>
                  </a:lnTo>
                  <a:lnTo>
                    <a:pt x="178996" y="132014"/>
                  </a:lnTo>
                  <a:lnTo>
                    <a:pt x="138976" y="161693"/>
                  </a:lnTo>
                  <a:lnTo>
                    <a:pt x="100915" y="194092"/>
                  </a:lnTo>
                  <a:lnTo>
                    <a:pt x="64964" y="229133"/>
                  </a:lnTo>
                  <a:lnTo>
                    <a:pt x="31274" y="266738"/>
                  </a:lnTo>
                  <a:lnTo>
                    <a:pt x="0" y="306831"/>
                  </a:lnTo>
                  <a:lnTo>
                    <a:pt x="602234" y="744473"/>
                  </a:lnTo>
                  <a:lnTo>
                    <a:pt x="602234" y="0"/>
                  </a:lnTo>
                  <a:close/>
                </a:path>
              </a:pathLst>
            </a:custGeom>
            <a:solidFill>
              <a:srgbClr val="629F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grpSp>
      <p:sp>
        <p:nvSpPr>
          <p:cNvPr id="34" name="object 17"/>
          <p:cNvSpPr txBox="1"/>
          <p:nvPr/>
        </p:nvSpPr>
        <p:spPr>
          <a:xfrm>
            <a:off x="4989410" y="3963477"/>
            <a:ext cx="620433" cy="259045"/>
          </a:xfrm>
          <a:prstGeom prst="rect">
            <a:avLst/>
          </a:prstGeom>
        </p:spPr>
        <p:txBody>
          <a:bodyPr vert="horz" wrap="square" lIns="0" tIns="12700" rIns="0" bIns="0" rtlCol="0">
            <a:spAutoFit/>
          </a:bodyPr>
          <a:lstStyle/>
          <a:p>
            <a:pPr marL="12700">
              <a:spcBef>
                <a:spcPts val="100"/>
              </a:spcBef>
            </a:pPr>
            <a:r>
              <a:rPr sz="1600" dirty="0">
                <a:solidFill>
                  <a:srgbClr val="FFFFFF"/>
                </a:solidFill>
                <a:cs typeface="Calibri"/>
              </a:rPr>
              <a:t>40%</a:t>
            </a:r>
            <a:endParaRPr sz="1600" dirty="0">
              <a:solidFill>
                <a:prstClr val="black"/>
              </a:solidFill>
              <a:cs typeface="Calibri"/>
            </a:endParaRPr>
          </a:p>
        </p:txBody>
      </p:sp>
      <p:sp>
        <p:nvSpPr>
          <p:cNvPr id="35" name="object 18"/>
          <p:cNvSpPr txBox="1"/>
          <p:nvPr/>
        </p:nvSpPr>
        <p:spPr>
          <a:xfrm>
            <a:off x="3774560" y="4691931"/>
            <a:ext cx="555609" cy="259045"/>
          </a:xfrm>
          <a:prstGeom prst="rect">
            <a:avLst/>
          </a:prstGeom>
        </p:spPr>
        <p:txBody>
          <a:bodyPr vert="horz" wrap="square" lIns="0" tIns="12700" rIns="0" bIns="0" rtlCol="0">
            <a:spAutoFit/>
          </a:bodyPr>
          <a:lstStyle/>
          <a:p>
            <a:pPr marL="12700">
              <a:spcBef>
                <a:spcPts val="100"/>
              </a:spcBef>
            </a:pPr>
            <a:r>
              <a:rPr sz="1600" dirty="0">
                <a:solidFill>
                  <a:srgbClr val="FFFFFF"/>
                </a:solidFill>
                <a:cs typeface="Calibri"/>
              </a:rPr>
              <a:t>45%</a:t>
            </a:r>
            <a:endParaRPr sz="1600" dirty="0">
              <a:solidFill>
                <a:prstClr val="black"/>
              </a:solidFill>
              <a:cs typeface="Calibri"/>
            </a:endParaRPr>
          </a:p>
        </p:txBody>
      </p:sp>
      <p:sp>
        <p:nvSpPr>
          <p:cNvPr id="36" name="object 19"/>
          <p:cNvSpPr txBox="1"/>
          <p:nvPr/>
        </p:nvSpPr>
        <p:spPr>
          <a:xfrm>
            <a:off x="3882940" y="3448202"/>
            <a:ext cx="440410" cy="259045"/>
          </a:xfrm>
          <a:prstGeom prst="rect">
            <a:avLst/>
          </a:prstGeom>
        </p:spPr>
        <p:txBody>
          <a:bodyPr vert="horz" wrap="square" lIns="0" tIns="12700" rIns="0" bIns="0" rtlCol="0">
            <a:spAutoFit/>
          </a:bodyPr>
          <a:lstStyle/>
          <a:p>
            <a:pPr marL="12700">
              <a:spcBef>
                <a:spcPts val="100"/>
              </a:spcBef>
            </a:pPr>
            <a:r>
              <a:rPr sz="1600" dirty="0">
                <a:solidFill>
                  <a:srgbClr val="FFFFFF"/>
                </a:solidFill>
                <a:cs typeface="Calibri"/>
              </a:rPr>
              <a:t>15%</a:t>
            </a:r>
            <a:endParaRPr sz="1600" dirty="0">
              <a:solidFill>
                <a:prstClr val="black"/>
              </a:solidFill>
              <a:cs typeface="Calibri"/>
            </a:endParaRPr>
          </a:p>
        </p:txBody>
      </p:sp>
      <p:grpSp>
        <p:nvGrpSpPr>
          <p:cNvPr id="49" name="Groupe 48"/>
          <p:cNvGrpSpPr/>
          <p:nvPr/>
        </p:nvGrpSpPr>
        <p:grpSpPr>
          <a:xfrm>
            <a:off x="5450772" y="2552066"/>
            <a:ext cx="3589610" cy="587883"/>
            <a:chOff x="1741962" y="1827381"/>
            <a:chExt cx="2252423" cy="784670"/>
          </a:xfrm>
        </p:grpSpPr>
        <p:pic>
          <p:nvPicPr>
            <p:cNvPr id="42" name="object 28"/>
            <p:cNvPicPr/>
            <p:nvPr/>
          </p:nvPicPr>
          <p:blipFill>
            <a:blip r:embed="rId6" cstate="print"/>
            <a:stretch>
              <a:fillRect/>
            </a:stretch>
          </p:blipFill>
          <p:spPr>
            <a:xfrm>
              <a:off x="1741962" y="1827381"/>
              <a:ext cx="345621" cy="601079"/>
            </a:xfrm>
            <a:prstGeom prst="rect">
              <a:avLst/>
            </a:prstGeom>
          </p:spPr>
        </p:pic>
        <p:sp>
          <p:nvSpPr>
            <p:cNvPr id="43" name="object 29"/>
            <p:cNvSpPr txBox="1">
              <a:spLocks/>
            </p:cNvSpPr>
            <p:nvPr/>
          </p:nvSpPr>
          <p:spPr>
            <a:xfrm>
              <a:off x="2112276" y="1861204"/>
              <a:ext cx="653415" cy="750847"/>
            </a:xfrm>
            <a:prstGeom prst="rect">
              <a:avLst/>
            </a:prstGeom>
          </p:spPr>
          <p:txBody>
            <a:bodyPr vert="horz" wrap="square" lIns="0" tIns="12065" rIns="0" bIns="0" rtlCol="0">
              <a:spAutoFit/>
            </a:bodyPr>
            <a:lstStyle>
              <a:lvl1pPr>
                <a:defRPr sz="1000" b="1" i="0">
                  <a:solidFill>
                    <a:srgbClr val="008080"/>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fr-FR" sz="2400" i="0" u="none" strike="noStrike" kern="0" cap="none" spc="-10" normalizeH="0" baseline="0" noProof="0" dirty="0" smtClean="0">
                  <a:ln>
                    <a:noFill/>
                  </a:ln>
                  <a:solidFill>
                    <a:srgbClr val="354A96"/>
                  </a:solidFill>
                  <a:effectLst>
                    <a:outerShdw blurRad="38100" dist="38100" dir="2700000" algn="tl">
                      <a:srgbClr val="000000">
                        <a:alpha val="43137"/>
                      </a:srgbClr>
                    </a:outerShdw>
                  </a:effectLst>
                  <a:uLnTx/>
                  <a:uFillTx/>
                  <a:latin typeface="Calibri"/>
                  <a:ea typeface="+mj-ea"/>
                  <a:cs typeface="Calibri"/>
                </a:rPr>
                <a:t>FEDER</a:t>
              </a:r>
              <a:r>
                <a:rPr kumimoji="0" lang="fr-FR" sz="2400" i="0" u="none" strike="noStrike" kern="0" cap="none" spc="-40" normalizeH="0" baseline="0" noProof="0" dirty="0" smtClean="0">
                  <a:ln>
                    <a:noFill/>
                  </a:ln>
                  <a:solidFill>
                    <a:srgbClr val="354A96"/>
                  </a:solidFill>
                  <a:effectLst>
                    <a:outerShdw blurRad="38100" dist="38100" dir="2700000" algn="tl">
                      <a:srgbClr val="000000">
                        <a:alpha val="43137"/>
                      </a:srgbClr>
                    </a:outerShdw>
                  </a:effectLst>
                  <a:uLnTx/>
                  <a:uFillTx/>
                  <a:latin typeface="Calibri"/>
                  <a:ea typeface="+mj-ea"/>
                  <a:cs typeface="Calibri"/>
                </a:rPr>
                <a:t> </a:t>
              </a:r>
              <a:r>
                <a:rPr kumimoji="0" lang="fr-FR" sz="2400" i="0" u="none" strike="noStrike" kern="0" cap="none" spc="-5" normalizeH="0" baseline="0" noProof="0" dirty="0" smtClean="0">
                  <a:ln>
                    <a:noFill/>
                  </a:ln>
                  <a:solidFill>
                    <a:srgbClr val="354A96"/>
                  </a:solidFill>
                  <a:effectLst>
                    <a:outerShdw blurRad="38100" dist="38100" dir="2700000" algn="tl">
                      <a:srgbClr val="000000">
                        <a:alpha val="43137"/>
                      </a:srgbClr>
                    </a:outerShdw>
                  </a:effectLst>
                  <a:uLnTx/>
                  <a:uFillTx/>
                  <a:latin typeface="Calibri"/>
                  <a:ea typeface="+mj-ea"/>
                  <a:cs typeface="Calibri"/>
                </a:rPr>
                <a:t>:</a:t>
              </a:r>
              <a:endParaRPr kumimoji="0" lang="fr-FR" sz="2400" i="0" u="none" strike="noStrike" kern="0" cap="none" spc="0" normalizeH="0" baseline="0" noProof="0" dirty="0">
                <a:ln>
                  <a:noFill/>
                </a:ln>
                <a:solidFill>
                  <a:srgbClr val="008080"/>
                </a:solidFill>
                <a:effectLst>
                  <a:outerShdw blurRad="38100" dist="38100" dir="2700000" algn="tl">
                    <a:srgbClr val="000000">
                      <a:alpha val="43137"/>
                    </a:srgbClr>
                  </a:outerShdw>
                </a:effectLst>
                <a:uLnTx/>
                <a:uFillTx/>
                <a:latin typeface="Calibri"/>
                <a:ea typeface="+mj-ea"/>
                <a:cs typeface="Calibri"/>
              </a:endParaRPr>
            </a:p>
          </p:txBody>
        </p:sp>
        <p:sp>
          <p:nvSpPr>
            <p:cNvPr id="44" name="object 30"/>
            <p:cNvSpPr txBox="1"/>
            <p:nvPr/>
          </p:nvSpPr>
          <p:spPr>
            <a:xfrm>
              <a:off x="2798680" y="1861204"/>
              <a:ext cx="1195705" cy="750847"/>
            </a:xfrm>
            <a:prstGeom prst="rect">
              <a:avLst/>
            </a:prstGeom>
          </p:spPr>
          <p:txBody>
            <a:bodyPr vert="horz" wrap="square" lIns="0" tIns="12065" rIns="0" bIns="0" rtlCol="0">
              <a:spAutoFit/>
            </a:bodyPr>
            <a:lstStyle/>
            <a:p>
              <a:pPr marL="12700">
                <a:spcBef>
                  <a:spcPts val="95"/>
                </a:spcBef>
              </a:pPr>
              <a:r>
                <a:rPr lang="fr-FR" sz="2400" b="1" spc="-10" dirty="0" smtClean="0">
                  <a:solidFill>
                    <a:srgbClr val="354A96"/>
                  </a:solidFill>
                  <a:effectLst>
                    <a:outerShdw blurRad="38100" dist="38100" dir="2700000" algn="tl">
                      <a:srgbClr val="000000">
                        <a:alpha val="43137"/>
                      </a:srgbClr>
                    </a:outerShdw>
                  </a:effectLst>
                  <a:cs typeface="Calibri"/>
                </a:rPr>
                <a:t>867 076 187 </a:t>
              </a:r>
              <a:r>
                <a:rPr sz="2400" b="1" spc="-5" dirty="0" smtClean="0">
                  <a:solidFill>
                    <a:srgbClr val="354A96"/>
                  </a:solidFill>
                  <a:effectLst>
                    <a:outerShdw blurRad="38100" dist="38100" dir="2700000" algn="tl">
                      <a:srgbClr val="000000">
                        <a:alpha val="43137"/>
                      </a:srgbClr>
                    </a:outerShdw>
                  </a:effectLst>
                  <a:cs typeface="Calibri"/>
                </a:rPr>
                <a:t>€</a:t>
              </a:r>
              <a:endParaRPr sz="2400" b="1" dirty="0">
                <a:solidFill>
                  <a:prstClr val="black"/>
                </a:solidFill>
                <a:effectLst>
                  <a:outerShdw blurRad="38100" dist="38100" dir="2700000" algn="tl">
                    <a:srgbClr val="000000">
                      <a:alpha val="43137"/>
                    </a:srgbClr>
                  </a:outerShdw>
                </a:effectLst>
                <a:cs typeface="Calibri"/>
              </a:endParaRPr>
            </a:p>
          </p:txBody>
        </p:sp>
      </p:grpSp>
      <p:sp>
        <p:nvSpPr>
          <p:cNvPr id="45" name="object 31"/>
          <p:cNvSpPr txBox="1"/>
          <p:nvPr/>
        </p:nvSpPr>
        <p:spPr>
          <a:xfrm>
            <a:off x="978980" y="2823936"/>
            <a:ext cx="2967129" cy="838691"/>
          </a:xfrm>
          <a:prstGeom prst="rect">
            <a:avLst/>
          </a:prstGeom>
        </p:spPr>
        <p:txBody>
          <a:bodyPr vert="horz" wrap="square" lIns="0" tIns="12700" rIns="0" bIns="0" rtlCol="0">
            <a:spAutoFit/>
          </a:bodyPr>
          <a:lstStyle/>
          <a:p>
            <a:pPr marL="38735">
              <a:spcBef>
                <a:spcPts val="100"/>
              </a:spcBef>
            </a:pPr>
            <a:r>
              <a:rPr b="1" spc="-5" dirty="0" smtClean="0">
                <a:solidFill>
                  <a:srgbClr val="8FAADC"/>
                </a:solidFill>
                <a:cs typeface="Calibri"/>
              </a:rPr>
              <a:t>O</a:t>
            </a:r>
            <a:r>
              <a:rPr lang="fr-FR" b="1" spc="-5" dirty="0" smtClean="0">
                <a:solidFill>
                  <a:srgbClr val="8FAADC"/>
                </a:solidFill>
                <a:cs typeface="Calibri"/>
              </a:rPr>
              <a:t>bjectif </a:t>
            </a:r>
            <a:r>
              <a:rPr b="1" spc="-5" dirty="0" smtClean="0">
                <a:solidFill>
                  <a:srgbClr val="8FAADC"/>
                </a:solidFill>
                <a:cs typeface="Calibri"/>
              </a:rPr>
              <a:t>S</a:t>
            </a:r>
            <a:r>
              <a:rPr lang="fr-FR" b="1" spc="-5" dirty="0" smtClean="0">
                <a:solidFill>
                  <a:srgbClr val="8FAADC"/>
                </a:solidFill>
                <a:cs typeface="Calibri"/>
              </a:rPr>
              <a:t>tratégique </a:t>
            </a:r>
            <a:r>
              <a:rPr b="1" spc="-5" dirty="0" smtClean="0">
                <a:solidFill>
                  <a:srgbClr val="8FAADC"/>
                </a:solidFill>
                <a:cs typeface="Calibri"/>
              </a:rPr>
              <a:t>5</a:t>
            </a:r>
            <a:endParaRPr dirty="0">
              <a:solidFill>
                <a:prstClr val="black"/>
              </a:solidFill>
              <a:cs typeface="Calibri"/>
            </a:endParaRPr>
          </a:p>
          <a:p>
            <a:pPr marL="12700"/>
            <a:r>
              <a:rPr sz="1600" u="sng" dirty="0">
                <a:solidFill>
                  <a:srgbClr val="8FAADC"/>
                </a:solidFill>
                <a:uFill>
                  <a:solidFill>
                    <a:srgbClr val="B4C6E7"/>
                  </a:solidFill>
                </a:uFill>
                <a:cs typeface="Calibri"/>
              </a:rPr>
              <a:t> </a:t>
            </a:r>
            <a:r>
              <a:rPr sz="1600" u="sng" spc="-5" dirty="0">
                <a:solidFill>
                  <a:srgbClr val="8FAADC"/>
                </a:solidFill>
                <a:uFill>
                  <a:solidFill>
                    <a:srgbClr val="B4C6E7"/>
                  </a:solidFill>
                </a:uFill>
                <a:cs typeface="Calibri"/>
              </a:rPr>
              <a:t>"</a:t>
            </a:r>
            <a:r>
              <a:rPr u="sng" spc="-5" dirty="0">
                <a:solidFill>
                  <a:srgbClr val="8FAADC"/>
                </a:solidFill>
                <a:uFill>
                  <a:solidFill>
                    <a:srgbClr val="B4C6E7"/>
                  </a:solidFill>
                </a:uFill>
                <a:cs typeface="Calibri"/>
              </a:rPr>
              <a:t>Europe</a:t>
            </a:r>
            <a:r>
              <a:rPr sz="1600" u="sng" spc="-5" dirty="0">
                <a:solidFill>
                  <a:srgbClr val="8FAADC"/>
                </a:solidFill>
                <a:uFill>
                  <a:solidFill>
                    <a:srgbClr val="B4C6E7"/>
                  </a:solidFill>
                </a:uFill>
                <a:cs typeface="Calibri"/>
              </a:rPr>
              <a:t> </a:t>
            </a:r>
            <a:r>
              <a:rPr sz="1600" u="sng" dirty="0">
                <a:solidFill>
                  <a:srgbClr val="8FAADC"/>
                </a:solidFill>
                <a:uFill>
                  <a:solidFill>
                    <a:srgbClr val="B4C6E7"/>
                  </a:solidFill>
                </a:uFill>
                <a:cs typeface="Calibri"/>
              </a:rPr>
              <a:t>+</a:t>
            </a:r>
            <a:r>
              <a:rPr sz="1600" u="sng" spc="-5" dirty="0">
                <a:solidFill>
                  <a:srgbClr val="8FAADC"/>
                </a:solidFill>
                <a:uFill>
                  <a:solidFill>
                    <a:srgbClr val="B4C6E7"/>
                  </a:solidFill>
                </a:uFill>
                <a:cs typeface="Calibri"/>
              </a:rPr>
              <a:t> pro</a:t>
            </a:r>
            <a:r>
              <a:rPr sz="1600" u="sng" spc="-5" dirty="0">
                <a:solidFill>
                  <a:srgbClr val="8FAADC"/>
                </a:solidFill>
                <a:cs typeface="Calibri"/>
              </a:rPr>
              <a:t>che des</a:t>
            </a:r>
            <a:r>
              <a:rPr sz="1600" u="sng" dirty="0">
                <a:solidFill>
                  <a:srgbClr val="8FAADC"/>
                </a:solidFill>
                <a:cs typeface="Calibri"/>
              </a:rPr>
              <a:t> </a:t>
            </a:r>
            <a:r>
              <a:rPr sz="1600" u="sng" spc="-10" dirty="0">
                <a:solidFill>
                  <a:srgbClr val="8FAADC"/>
                </a:solidFill>
                <a:cs typeface="Calibri"/>
              </a:rPr>
              <a:t>citoyens"</a:t>
            </a:r>
            <a:endParaRPr sz="1600" u="sng" dirty="0">
              <a:solidFill>
                <a:prstClr val="black"/>
              </a:solidFill>
              <a:cs typeface="Calibri"/>
            </a:endParaRPr>
          </a:p>
          <a:p>
            <a:pPr marL="167640">
              <a:spcBef>
                <a:spcPts val="170"/>
              </a:spcBef>
            </a:pPr>
            <a:r>
              <a:rPr sz="1600" dirty="0">
                <a:solidFill>
                  <a:srgbClr val="8FAADC"/>
                </a:solidFill>
                <a:cs typeface="Calibri"/>
              </a:rPr>
              <a:t>130</a:t>
            </a:r>
            <a:r>
              <a:rPr sz="1600" spc="-30" dirty="0">
                <a:solidFill>
                  <a:srgbClr val="8FAADC"/>
                </a:solidFill>
                <a:cs typeface="Calibri"/>
              </a:rPr>
              <a:t> </a:t>
            </a:r>
            <a:r>
              <a:rPr sz="1600" dirty="0">
                <a:solidFill>
                  <a:srgbClr val="8FAADC"/>
                </a:solidFill>
                <a:cs typeface="Calibri"/>
              </a:rPr>
              <a:t>061</a:t>
            </a:r>
            <a:r>
              <a:rPr sz="1600" spc="-25" dirty="0">
                <a:solidFill>
                  <a:srgbClr val="8FAADC"/>
                </a:solidFill>
                <a:cs typeface="Calibri"/>
              </a:rPr>
              <a:t> </a:t>
            </a:r>
            <a:r>
              <a:rPr sz="1600" dirty="0">
                <a:solidFill>
                  <a:srgbClr val="8FAADC"/>
                </a:solidFill>
                <a:cs typeface="Calibri"/>
              </a:rPr>
              <a:t>428</a:t>
            </a:r>
            <a:r>
              <a:rPr sz="1600" spc="-25" dirty="0">
                <a:solidFill>
                  <a:srgbClr val="8FAADC"/>
                </a:solidFill>
                <a:cs typeface="Calibri"/>
              </a:rPr>
              <a:t> </a:t>
            </a:r>
            <a:r>
              <a:rPr sz="1600" dirty="0">
                <a:solidFill>
                  <a:srgbClr val="8FAADC"/>
                </a:solidFill>
                <a:cs typeface="Calibri"/>
              </a:rPr>
              <a:t>€</a:t>
            </a:r>
            <a:endParaRPr sz="1600" dirty="0">
              <a:solidFill>
                <a:prstClr val="black"/>
              </a:solidFill>
              <a:cs typeface="Calibri"/>
            </a:endParaRPr>
          </a:p>
        </p:txBody>
      </p:sp>
      <p:sp>
        <p:nvSpPr>
          <p:cNvPr id="46" name="object 32"/>
          <p:cNvSpPr txBox="1"/>
          <p:nvPr/>
        </p:nvSpPr>
        <p:spPr>
          <a:xfrm>
            <a:off x="5847084" y="3642044"/>
            <a:ext cx="2611687" cy="869469"/>
          </a:xfrm>
          <a:prstGeom prst="rect">
            <a:avLst/>
          </a:prstGeom>
        </p:spPr>
        <p:txBody>
          <a:bodyPr vert="horz" wrap="square" lIns="0" tIns="12700" rIns="0" bIns="0" rtlCol="0">
            <a:spAutoFit/>
          </a:bodyPr>
          <a:lstStyle/>
          <a:p>
            <a:pPr marL="25400">
              <a:spcBef>
                <a:spcPts val="100"/>
              </a:spcBef>
            </a:pPr>
            <a:r>
              <a:rPr b="1" spc="-5" dirty="0" smtClean="0">
                <a:solidFill>
                  <a:srgbClr val="354A96"/>
                </a:solidFill>
                <a:cs typeface="Calibri"/>
              </a:rPr>
              <a:t>O</a:t>
            </a:r>
            <a:r>
              <a:rPr lang="fr-FR" b="1" spc="-5" dirty="0" smtClean="0">
                <a:solidFill>
                  <a:srgbClr val="354A96"/>
                </a:solidFill>
                <a:cs typeface="Calibri"/>
              </a:rPr>
              <a:t>bjectif </a:t>
            </a:r>
            <a:r>
              <a:rPr b="1" spc="-5" dirty="0" smtClean="0">
                <a:solidFill>
                  <a:srgbClr val="354A96"/>
                </a:solidFill>
                <a:cs typeface="Calibri"/>
              </a:rPr>
              <a:t>S</a:t>
            </a:r>
            <a:r>
              <a:rPr lang="fr-FR" b="1" spc="-5" dirty="0" smtClean="0">
                <a:solidFill>
                  <a:srgbClr val="354A96"/>
                </a:solidFill>
                <a:cs typeface="Calibri"/>
              </a:rPr>
              <a:t>tratégique </a:t>
            </a:r>
            <a:r>
              <a:rPr b="1" spc="-5" dirty="0" smtClean="0">
                <a:solidFill>
                  <a:srgbClr val="354A96"/>
                </a:solidFill>
                <a:cs typeface="Calibri"/>
              </a:rPr>
              <a:t>1</a:t>
            </a:r>
            <a:endParaRPr dirty="0">
              <a:solidFill>
                <a:prstClr val="black"/>
              </a:solidFill>
              <a:cs typeface="Calibri"/>
            </a:endParaRPr>
          </a:p>
          <a:p>
            <a:pPr marL="12700"/>
            <a:r>
              <a:rPr u="sng" spc="-105" dirty="0">
                <a:solidFill>
                  <a:srgbClr val="354A96"/>
                </a:solidFill>
                <a:uFill>
                  <a:solidFill>
                    <a:srgbClr val="354A96"/>
                  </a:solidFill>
                </a:uFill>
                <a:cs typeface="Calibri"/>
              </a:rPr>
              <a:t> </a:t>
            </a:r>
            <a:r>
              <a:rPr u="sng" spc="-5" dirty="0">
                <a:solidFill>
                  <a:srgbClr val="354A96"/>
                </a:solidFill>
                <a:uFill>
                  <a:solidFill>
                    <a:srgbClr val="354A96"/>
                  </a:solidFill>
                </a:uFill>
                <a:cs typeface="Calibri"/>
              </a:rPr>
              <a:t>"Europe</a:t>
            </a:r>
            <a:r>
              <a:rPr u="sng" spc="-30" dirty="0">
                <a:solidFill>
                  <a:srgbClr val="354A96"/>
                </a:solidFill>
                <a:uFill>
                  <a:solidFill>
                    <a:srgbClr val="354A96"/>
                  </a:solidFill>
                </a:uFill>
                <a:cs typeface="Calibri"/>
              </a:rPr>
              <a:t> </a:t>
            </a:r>
            <a:r>
              <a:rPr u="sng" dirty="0">
                <a:solidFill>
                  <a:srgbClr val="354A96"/>
                </a:solidFill>
                <a:uFill>
                  <a:solidFill>
                    <a:srgbClr val="354A96"/>
                  </a:solidFill>
                </a:uFill>
                <a:cs typeface="Calibri"/>
              </a:rPr>
              <a:t>+</a:t>
            </a:r>
            <a:r>
              <a:rPr u="sng" spc="-25" dirty="0">
                <a:solidFill>
                  <a:srgbClr val="354A96"/>
                </a:solidFill>
                <a:uFill>
                  <a:solidFill>
                    <a:srgbClr val="354A96"/>
                  </a:solidFill>
                </a:uFill>
                <a:cs typeface="Calibri"/>
              </a:rPr>
              <a:t> </a:t>
            </a:r>
            <a:r>
              <a:rPr u="sng" spc="-10" dirty="0">
                <a:solidFill>
                  <a:srgbClr val="354A96"/>
                </a:solidFill>
                <a:uFill>
                  <a:solidFill>
                    <a:srgbClr val="354A96"/>
                  </a:solidFill>
                </a:uFill>
                <a:cs typeface="Calibri"/>
              </a:rPr>
              <a:t>inte</a:t>
            </a:r>
            <a:r>
              <a:rPr u="sng" spc="-10" dirty="0">
                <a:solidFill>
                  <a:srgbClr val="354A96"/>
                </a:solidFill>
                <a:cs typeface="Calibri"/>
              </a:rPr>
              <a:t>lligente"</a:t>
            </a:r>
            <a:endParaRPr u="sng" dirty="0">
              <a:solidFill>
                <a:prstClr val="black"/>
              </a:solidFill>
              <a:cs typeface="Calibri"/>
            </a:endParaRPr>
          </a:p>
          <a:p>
            <a:pPr marL="110489">
              <a:spcBef>
                <a:spcPts val="165"/>
              </a:spcBef>
            </a:pPr>
            <a:r>
              <a:rPr dirty="0">
                <a:solidFill>
                  <a:srgbClr val="354A96"/>
                </a:solidFill>
                <a:cs typeface="Calibri"/>
              </a:rPr>
              <a:t>346</a:t>
            </a:r>
            <a:r>
              <a:rPr spc="-15" dirty="0">
                <a:solidFill>
                  <a:srgbClr val="354A96"/>
                </a:solidFill>
                <a:cs typeface="Calibri"/>
              </a:rPr>
              <a:t> </a:t>
            </a:r>
            <a:r>
              <a:rPr dirty="0">
                <a:solidFill>
                  <a:srgbClr val="354A96"/>
                </a:solidFill>
                <a:cs typeface="Calibri"/>
              </a:rPr>
              <a:t>830</a:t>
            </a:r>
            <a:r>
              <a:rPr spc="-25" dirty="0">
                <a:solidFill>
                  <a:srgbClr val="354A96"/>
                </a:solidFill>
                <a:cs typeface="Calibri"/>
              </a:rPr>
              <a:t> </a:t>
            </a:r>
            <a:r>
              <a:rPr dirty="0">
                <a:solidFill>
                  <a:srgbClr val="354A96"/>
                </a:solidFill>
                <a:cs typeface="Calibri"/>
              </a:rPr>
              <a:t>475</a:t>
            </a:r>
            <a:r>
              <a:rPr spc="-20" dirty="0">
                <a:solidFill>
                  <a:srgbClr val="354A96"/>
                </a:solidFill>
                <a:cs typeface="Calibri"/>
              </a:rPr>
              <a:t> </a:t>
            </a:r>
            <a:r>
              <a:rPr dirty="0">
                <a:solidFill>
                  <a:srgbClr val="354A96"/>
                </a:solidFill>
                <a:cs typeface="Calibri"/>
              </a:rPr>
              <a:t>€</a:t>
            </a:r>
            <a:endParaRPr dirty="0">
              <a:solidFill>
                <a:prstClr val="black"/>
              </a:solidFill>
              <a:cs typeface="Calibri"/>
            </a:endParaRPr>
          </a:p>
        </p:txBody>
      </p:sp>
      <p:sp>
        <p:nvSpPr>
          <p:cNvPr id="47" name="object 33"/>
          <p:cNvSpPr txBox="1"/>
          <p:nvPr/>
        </p:nvSpPr>
        <p:spPr>
          <a:xfrm>
            <a:off x="1144006" y="4876037"/>
            <a:ext cx="2064592" cy="869469"/>
          </a:xfrm>
          <a:prstGeom prst="rect">
            <a:avLst/>
          </a:prstGeom>
        </p:spPr>
        <p:txBody>
          <a:bodyPr vert="horz" wrap="square" lIns="0" tIns="12700" rIns="0" bIns="0" rtlCol="0">
            <a:spAutoFit/>
          </a:bodyPr>
          <a:lstStyle/>
          <a:p>
            <a:pPr marR="5080" algn="r">
              <a:spcBef>
                <a:spcPts val="100"/>
              </a:spcBef>
            </a:pPr>
            <a:r>
              <a:rPr b="1" spc="-5" dirty="0" smtClean="0">
                <a:solidFill>
                  <a:srgbClr val="009999"/>
                </a:solidFill>
                <a:cs typeface="Calibri"/>
              </a:rPr>
              <a:t>O</a:t>
            </a:r>
            <a:r>
              <a:rPr lang="fr-FR" b="1" spc="-5" dirty="0" smtClean="0">
                <a:solidFill>
                  <a:srgbClr val="009999"/>
                </a:solidFill>
                <a:cs typeface="Calibri"/>
              </a:rPr>
              <a:t>bjectif </a:t>
            </a:r>
            <a:r>
              <a:rPr b="1" spc="-5" dirty="0" smtClean="0">
                <a:solidFill>
                  <a:srgbClr val="009999"/>
                </a:solidFill>
                <a:cs typeface="Calibri"/>
              </a:rPr>
              <a:t>S</a:t>
            </a:r>
            <a:r>
              <a:rPr lang="fr-FR" b="1" spc="-5" dirty="0" smtClean="0">
                <a:solidFill>
                  <a:srgbClr val="009999"/>
                </a:solidFill>
                <a:cs typeface="Calibri"/>
              </a:rPr>
              <a:t>tratégique </a:t>
            </a:r>
            <a:r>
              <a:rPr b="1" spc="-5" dirty="0" smtClean="0">
                <a:solidFill>
                  <a:srgbClr val="009999"/>
                </a:solidFill>
                <a:cs typeface="Calibri"/>
              </a:rPr>
              <a:t>2</a:t>
            </a:r>
            <a:endParaRPr dirty="0">
              <a:solidFill>
                <a:prstClr val="black"/>
              </a:solidFill>
              <a:cs typeface="Calibri"/>
            </a:endParaRPr>
          </a:p>
          <a:p>
            <a:pPr marR="5080" algn="r"/>
            <a:r>
              <a:rPr spc="-5" dirty="0">
                <a:solidFill>
                  <a:srgbClr val="009999"/>
                </a:solidFill>
                <a:cs typeface="Calibri"/>
              </a:rPr>
              <a:t>"</a:t>
            </a:r>
            <a:r>
              <a:rPr u="sng" spc="-5" dirty="0">
                <a:solidFill>
                  <a:srgbClr val="009999"/>
                </a:solidFill>
                <a:cs typeface="Calibri"/>
              </a:rPr>
              <a:t>E</a:t>
            </a:r>
            <a:r>
              <a:rPr u="sng" spc="-5" dirty="0">
                <a:solidFill>
                  <a:srgbClr val="009999"/>
                </a:solidFill>
                <a:uFill>
                  <a:solidFill>
                    <a:srgbClr val="009999"/>
                  </a:solidFill>
                </a:uFill>
                <a:cs typeface="Calibri"/>
              </a:rPr>
              <a:t>urope</a:t>
            </a:r>
            <a:r>
              <a:rPr u="sng" spc="-30" dirty="0">
                <a:solidFill>
                  <a:srgbClr val="009999"/>
                </a:solidFill>
                <a:uFill>
                  <a:solidFill>
                    <a:srgbClr val="009999"/>
                  </a:solidFill>
                </a:uFill>
                <a:cs typeface="Calibri"/>
              </a:rPr>
              <a:t> </a:t>
            </a:r>
            <a:r>
              <a:rPr u="sng" dirty="0">
                <a:solidFill>
                  <a:srgbClr val="009999"/>
                </a:solidFill>
                <a:uFill>
                  <a:solidFill>
                    <a:srgbClr val="009999"/>
                  </a:solidFill>
                </a:uFill>
                <a:cs typeface="Calibri"/>
              </a:rPr>
              <a:t>+</a:t>
            </a:r>
            <a:r>
              <a:rPr u="sng" spc="-30" dirty="0">
                <a:solidFill>
                  <a:srgbClr val="009999"/>
                </a:solidFill>
                <a:uFill>
                  <a:solidFill>
                    <a:srgbClr val="009999"/>
                  </a:solidFill>
                </a:uFill>
                <a:cs typeface="Calibri"/>
              </a:rPr>
              <a:t> </a:t>
            </a:r>
            <a:r>
              <a:rPr u="sng" spc="-10" dirty="0">
                <a:solidFill>
                  <a:srgbClr val="009999"/>
                </a:solidFill>
                <a:uFill>
                  <a:solidFill>
                    <a:srgbClr val="009999"/>
                  </a:solidFill>
                </a:uFill>
                <a:cs typeface="Calibri"/>
              </a:rPr>
              <a:t>verte"</a:t>
            </a:r>
            <a:endParaRPr u="sng" dirty="0">
              <a:solidFill>
                <a:prstClr val="black"/>
              </a:solidFill>
              <a:cs typeface="Calibri"/>
            </a:endParaRPr>
          </a:p>
          <a:p>
            <a:pPr marR="29209" algn="r">
              <a:spcBef>
                <a:spcPts val="170"/>
              </a:spcBef>
            </a:pPr>
            <a:r>
              <a:rPr dirty="0">
                <a:solidFill>
                  <a:srgbClr val="009999"/>
                </a:solidFill>
                <a:cs typeface="Calibri"/>
              </a:rPr>
              <a:t>390</a:t>
            </a:r>
            <a:r>
              <a:rPr spc="-25" dirty="0">
                <a:solidFill>
                  <a:srgbClr val="009999"/>
                </a:solidFill>
                <a:cs typeface="Calibri"/>
              </a:rPr>
              <a:t> </a:t>
            </a:r>
            <a:r>
              <a:rPr dirty="0">
                <a:solidFill>
                  <a:srgbClr val="009999"/>
                </a:solidFill>
                <a:cs typeface="Calibri"/>
              </a:rPr>
              <a:t>184</a:t>
            </a:r>
            <a:r>
              <a:rPr spc="-35" dirty="0">
                <a:solidFill>
                  <a:srgbClr val="009999"/>
                </a:solidFill>
                <a:cs typeface="Calibri"/>
              </a:rPr>
              <a:t> </a:t>
            </a:r>
            <a:r>
              <a:rPr dirty="0">
                <a:solidFill>
                  <a:srgbClr val="009999"/>
                </a:solidFill>
                <a:cs typeface="Calibri"/>
              </a:rPr>
              <a:t>284</a:t>
            </a:r>
            <a:r>
              <a:rPr spc="-30" dirty="0">
                <a:solidFill>
                  <a:srgbClr val="009999"/>
                </a:solidFill>
                <a:cs typeface="Calibri"/>
              </a:rPr>
              <a:t> </a:t>
            </a:r>
            <a:r>
              <a:rPr dirty="0">
                <a:solidFill>
                  <a:srgbClr val="009999"/>
                </a:solidFill>
                <a:cs typeface="Calibri"/>
              </a:rPr>
              <a:t>€</a:t>
            </a:r>
            <a:endParaRPr dirty="0">
              <a:solidFill>
                <a:prstClr val="black"/>
              </a:solidFill>
              <a:cs typeface="Calibri"/>
            </a:endParaRPr>
          </a:p>
        </p:txBody>
      </p:sp>
      <p:grpSp>
        <p:nvGrpSpPr>
          <p:cNvPr id="55" name="Groupe 54"/>
          <p:cNvGrpSpPr/>
          <p:nvPr/>
        </p:nvGrpSpPr>
        <p:grpSpPr>
          <a:xfrm>
            <a:off x="691199" y="1352633"/>
            <a:ext cx="8349183" cy="491418"/>
            <a:chOff x="2563570" y="595562"/>
            <a:chExt cx="7098074" cy="491418"/>
          </a:xfrm>
        </p:grpSpPr>
        <p:sp>
          <p:nvSpPr>
            <p:cNvPr id="50" name="object 19"/>
            <p:cNvSpPr txBox="1"/>
            <p:nvPr/>
          </p:nvSpPr>
          <p:spPr>
            <a:xfrm>
              <a:off x="6770498" y="719186"/>
              <a:ext cx="2891146" cy="268535"/>
            </a:xfrm>
            <a:prstGeom prst="rect">
              <a:avLst/>
            </a:prstGeom>
            <a:ln w="4572">
              <a:noFill/>
            </a:ln>
          </p:spPr>
          <p:txBody>
            <a:bodyPr vert="horz" wrap="square" lIns="0" tIns="10795" rIns="0" bIns="0" rtlCol="0">
              <a:spAutoFit/>
            </a:bodyPr>
            <a:lstStyle/>
            <a:p>
              <a:pPr marL="147320" marR="100965" indent="-40005" algn="ctr">
                <a:lnSpc>
                  <a:spcPct val="92700"/>
                </a:lnSpc>
                <a:spcBef>
                  <a:spcPts val="85"/>
                </a:spcBef>
              </a:pPr>
              <a:r>
                <a:rPr b="1" spc="-5" dirty="0">
                  <a:solidFill>
                    <a:srgbClr val="0D3E95"/>
                  </a:solidFill>
                  <a:cs typeface="Calibri"/>
                </a:rPr>
                <a:t>Environ</a:t>
              </a:r>
              <a:r>
                <a:rPr b="1" spc="80" dirty="0">
                  <a:solidFill>
                    <a:srgbClr val="0D3E95"/>
                  </a:solidFill>
                  <a:cs typeface="Calibri"/>
                </a:rPr>
                <a:t> </a:t>
              </a:r>
              <a:r>
                <a:rPr b="1" spc="-5" dirty="0">
                  <a:solidFill>
                    <a:srgbClr val="0D3E95"/>
                  </a:solidFill>
                  <a:cs typeface="Calibri"/>
                </a:rPr>
                <a:t>1,36 </a:t>
              </a:r>
              <a:r>
                <a:rPr b="1" spc="-10" dirty="0">
                  <a:solidFill>
                    <a:srgbClr val="0D3E95"/>
                  </a:solidFill>
                  <a:cs typeface="Calibri"/>
                </a:rPr>
                <a:t>milliard</a:t>
              </a:r>
              <a:r>
                <a:rPr b="1" spc="25" dirty="0">
                  <a:solidFill>
                    <a:srgbClr val="0D3E95"/>
                  </a:solidFill>
                  <a:cs typeface="Calibri"/>
                </a:rPr>
                <a:t> </a:t>
              </a:r>
              <a:r>
                <a:rPr lang="fr-FR" b="1" spc="25" dirty="0" smtClean="0">
                  <a:solidFill>
                    <a:srgbClr val="0D3E95"/>
                  </a:solidFill>
                  <a:cs typeface="Calibri"/>
                </a:rPr>
                <a:t>d’</a:t>
              </a:r>
              <a:r>
                <a:rPr b="1" spc="-15" dirty="0" smtClean="0">
                  <a:solidFill>
                    <a:srgbClr val="0D3E95"/>
                  </a:solidFill>
                  <a:cs typeface="Calibri"/>
                </a:rPr>
                <a:t>euros</a:t>
              </a:r>
              <a:endParaRPr dirty="0">
                <a:solidFill>
                  <a:prstClr val="black"/>
                </a:solidFill>
                <a:cs typeface="Calibri"/>
              </a:endParaRPr>
            </a:p>
          </p:txBody>
        </p:sp>
        <p:sp>
          <p:nvSpPr>
            <p:cNvPr id="51" name="object 20"/>
            <p:cNvSpPr txBox="1"/>
            <p:nvPr/>
          </p:nvSpPr>
          <p:spPr>
            <a:xfrm>
              <a:off x="2673942" y="619929"/>
              <a:ext cx="3279998" cy="467051"/>
            </a:xfrm>
            <a:prstGeom prst="rect">
              <a:avLst/>
            </a:prstGeom>
          </p:spPr>
          <p:txBody>
            <a:bodyPr vert="horz" wrap="square" lIns="0" tIns="37465" rIns="0" bIns="0" rtlCol="0">
              <a:spAutoFit/>
            </a:bodyPr>
            <a:lstStyle/>
            <a:p>
              <a:pPr marL="12700" marR="5080" indent="261620" algn="ctr">
                <a:lnSpc>
                  <a:spcPts val="1510"/>
                </a:lnSpc>
                <a:spcBef>
                  <a:spcPts val="295"/>
                </a:spcBef>
              </a:pPr>
              <a:r>
                <a:rPr lang="fr-FR" sz="1600" b="1" dirty="0" smtClean="0">
                  <a:solidFill>
                    <a:srgbClr val="0D3E95"/>
                  </a:solidFill>
                  <a:latin typeface="Calibri"/>
                  <a:cs typeface="Calibri"/>
                </a:rPr>
                <a:t>Programme Régional FEDER FSE+ FTJ </a:t>
              </a:r>
            </a:p>
            <a:p>
              <a:pPr marL="12700" marR="5080" indent="261620" algn="ctr">
                <a:lnSpc>
                  <a:spcPts val="1510"/>
                </a:lnSpc>
                <a:spcBef>
                  <a:spcPts val="295"/>
                </a:spcBef>
              </a:pPr>
              <a:r>
                <a:rPr lang="fr-FR" sz="1600" b="1" dirty="0" smtClean="0">
                  <a:solidFill>
                    <a:srgbClr val="0D3E95"/>
                  </a:solidFill>
                  <a:latin typeface="Calibri"/>
                  <a:cs typeface="Calibri"/>
                </a:rPr>
                <a:t>des</a:t>
              </a:r>
              <a:r>
                <a:rPr sz="1600" b="1" dirty="0" smtClean="0">
                  <a:solidFill>
                    <a:srgbClr val="0D3E95"/>
                  </a:solidFill>
                  <a:latin typeface="Calibri"/>
                  <a:cs typeface="Calibri"/>
                </a:rPr>
                <a:t> Hau</a:t>
              </a:r>
              <a:r>
                <a:rPr sz="1600" b="1" spc="5" dirty="0" smtClean="0">
                  <a:solidFill>
                    <a:srgbClr val="0D3E95"/>
                  </a:solidFill>
                  <a:latin typeface="Calibri"/>
                  <a:cs typeface="Calibri"/>
                </a:rPr>
                <a:t>ts</a:t>
              </a:r>
              <a:r>
                <a:rPr sz="1600" b="1" dirty="0" smtClean="0">
                  <a:solidFill>
                    <a:srgbClr val="0D3E95"/>
                  </a:solidFill>
                  <a:latin typeface="Calibri"/>
                  <a:cs typeface="Calibri"/>
                </a:rPr>
                <a:t>-de-F</a:t>
              </a:r>
              <a:r>
                <a:rPr sz="1600" b="1" spc="-30" dirty="0" smtClean="0">
                  <a:solidFill>
                    <a:srgbClr val="0D3E95"/>
                  </a:solidFill>
                  <a:latin typeface="Calibri"/>
                  <a:cs typeface="Calibri"/>
                </a:rPr>
                <a:t>r</a:t>
              </a:r>
              <a:r>
                <a:rPr sz="1600" b="1" dirty="0" smtClean="0">
                  <a:solidFill>
                    <a:srgbClr val="0D3E95"/>
                  </a:solidFill>
                  <a:latin typeface="Calibri"/>
                  <a:cs typeface="Calibri"/>
                </a:rPr>
                <a:t>a</a:t>
              </a:r>
              <a:r>
                <a:rPr sz="1600" b="1" spc="-10" dirty="0" smtClean="0">
                  <a:solidFill>
                    <a:srgbClr val="0D3E95"/>
                  </a:solidFill>
                  <a:latin typeface="Calibri"/>
                  <a:cs typeface="Calibri"/>
                </a:rPr>
                <a:t>n</a:t>
              </a:r>
              <a:r>
                <a:rPr sz="1600" b="1" spc="-5" dirty="0" smtClean="0">
                  <a:solidFill>
                    <a:srgbClr val="0D3E95"/>
                  </a:solidFill>
                  <a:latin typeface="Calibri"/>
                  <a:cs typeface="Calibri"/>
                </a:rPr>
                <a:t>ce</a:t>
              </a:r>
              <a:r>
                <a:rPr lang="fr-FR" sz="1600" b="1" spc="-5" dirty="0" smtClean="0">
                  <a:solidFill>
                    <a:srgbClr val="0D3E95"/>
                  </a:solidFill>
                  <a:latin typeface="Calibri"/>
                  <a:cs typeface="Calibri"/>
                </a:rPr>
                <a:t> 2021-2027</a:t>
              </a:r>
              <a:endParaRPr sz="1600" dirty="0">
                <a:latin typeface="Calibri"/>
                <a:cs typeface="Calibri"/>
              </a:endParaRPr>
            </a:p>
          </p:txBody>
        </p:sp>
        <p:pic>
          <p:nvPicPr>
            <p:cNvPr id="52" name="object 21"/>
            <p:cNvPicPr/>
            <p:nvPr/>
          </p:nvPicPr>
          <p:blipFill>
            <a:blip r:embed="rId7" cstate="print"/>
            <a:stretch>
              <a:fillRect/>
            </a:stretch>
          </p:blipFill>
          <p:spPr>
            <a:xfrm>
              <a:off x="2563570" y="595562"/>
              <a:ext cx="384955" cy="490256"/>
            </a:xfrm>
            <a:prstGeom prst="rect">
              <a:avLst/>
            </a:prstGeom>
          </p:spPr>
        </p:pic>
        <p:sp>
          <p:nvSpPr>
            <p:cNvPr id="54" name="Flèche droite 53"/>
            <p:cNvSpPr/>
            <p:nvPr/>
          </p:nvSpPr>
          <p:spPr>
            <a:xfrm>
              <a:off x="6078753" y="799105"/>
              <a:ext cx="597639" cy="241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6" name="Flèche vers le bas 55"/>
          <p:cNvSpPr/>
          <p:nvPr/>
        </p:nvSpPr>
        <p:spPr>
          <a:xfrm>
            <a:off x="7571082" y="1905836"/>
            <a:ext cx="273244" cy="613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63442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059" y="1268683"/>
            <a:ext cx="8624095" cy="4247317"/>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 </a:t>
            </a:r>
            <a:r>
              <a:rPr lang="fr-FR" sz="2400" b="1" dirty="0" smtClean="0">
                <a:solidFill>
                  <a:srgbClr val="0A3083"/>
                </a:solidFill>
              </a:rPr>
              <a:t>Se rapprocher des Services Instructeurs concernés</a:t>
            </a:r>
          </a:p>
          <a:p>
            <a:pPr marL="800100" lvl="1" indent="-342900">
              <a:buFont typeface="Symbol" panose="05050102010706020507" pitchFamily="18" charset="2"/>
              <a:buChar char="Þ"/>
            </a:pPr>
            <a:r>
              <a:rPr lang="fr-FR" sz="2400" dirty="0" smtClean="0">
                <a:solidFill>
                  <a:srgbClr val="0A3083"/>
                </a:solidFill>
              </a:rPr>
              <a:t>Adresse mail </a:t>
            </a:r>
            <a:r>
              <a:rPr lang="fr-FR" sz="2400" smtClean="0">
                <a:solidFill>
                  <a:srgbClr val="0A3083"/>
                </a:solidFill>
              </a:rPr>
              <a:t>: </a:t>
            </a:r>
            <a:r>
              <a:rPr lang="fr-FR" sz="2400" u="sng" smtClean="0">
                <a:solidFill>
                  <a:srgbClr val="0A3083"/>
                </a:solidFill>
              </a:rPr>
              <a:t>Europe-DSAN@hautsdefrance.fr</a:t>
            </a:r>
            <a:endParaRPr lang="fr-FR" sz="2400" u="sng" dirty="0">
              <a:solidFill>
                <a:srgbClr val="0A3083"/>
              </a:solidFill>
            </a:endParaRPr>
          </a:p>
          <a:p>
            <a:pPr lvl="1"/>
            <a:endParaRPr lang="fr-FR" sz="2400" dirty="0">
              <a:solidFill>
                <a:srgbClr val="0A3083"/>
              </a:solidFill>
            </a:endParaRPr>
          </a:p>
          <a:p>
            <a:pPr marL="342900" indent="-342900">
              <a:buFont typeface="Arial" panose="020B0604020202020204" pitchFamily="34" charset="0"/>
              <a:buChar char="•"/>
            </a:pPr>
            <a:r>
              <a:rPr lang="fr-FR" sz="2400" b="1" dirty="0" smtClean="0">
                <a:solidFill>
                  <a:srgbClr val="0A3083"/>
                </a:solidFill>
              </a:rPr>
              <a:t>Plate-forme E-Synergie</a:t>
            </a:r>
          </a:p>
          <a:p>
            <a:pPr marL="800100" lvl="1" indent="-342900">
              <a:buFont typeface="Symbol" panose="05050102010706020507" pitchFamily="18" charset="2"/>
              <a:buChar char="Þ"/>
            </a:pPr>
            <a:r>
              <a:rPr lang="fr-FR" sz="2400" dirty="0" smtClean="0">
                <a:solidFill>
                  <a:srgbClr val="0A3083"/>
                </a:solidFill>
              </a:rPr>
              <a:t>Formation proposée aux porteurs de projets une fois par mois</a:t>
            </a:r>
          </a:p>
          <a:p>
            <a:pPr marL="800100" lvl="1" indent="-342900">
              <a:buFont typeface="Symbol" panose="05050102010706020507" pitchFamily="18" charset="2"/>
              <a:buChar char="Þ"/>
            </a:pPr>
            <a:r>
              <a:rPr lang="fr-FR" sz="2400" dirty="0" smtClean="0">
                <a:solidFill>
                  <a:srgbClr val="0A3083"/>
                </a:solidFill>
              </a:rPr>
              <a:t>Inscription en ligne : </a:t>
            </a:r>
            <a:r>
              <a:rPr lang="fr-FR" dirty="0">
                <a:solidFill>
                  <a:srgbClr val="0A3083"/>
                </a:solidFill>
                <a:hlinkClick r:id="rId3"/>
              </a:rPr>
              <a:t>https://europe-en-hautsdefrance.eu/inscrivez-vous-aux-ateliers-e-synergie</a:t>
            </a:r>
            <a:r>
              <a:rPr lang="fr-FR" dirty="0" smtClean="0">
                <a:solidFill>
                  <a:srgbClr val="0A3083"/>
                </a:solidFill>
                <a:hlinkClick r:id="rId3"/>
              </a:rPr>
              <a:t>/</a:t>
            </a:r>
            <a:endParaRPr lang="fr-FR" dirty="0" smtClean="0">
              <a:solidFill>
                <a:srgbClr val="0A3083"/>
              </a:solidFill>
            </a:endParaRPr>
          </a:p>
          <a:p>
            <a:pPr marL="800100" lvl="1" indent="-342900">
              <a:buFont typeface="Symbol" panose="05050102010706020507" pitchFamily="18" charset="2"/>
              <a:buChar char="Þ"/>
            </a:pPr>
            <a:r>
              <a:rPr lang="fr-FR" sz="2400" dirty="0" smtClean="0">
                <a:solidFill>
                  <a:srgbClr val="0A3083"/>
                </a:solidFill>
              </a:rPr>
              <a:t>Guide d’aide aux </a:t>
            </a:r>
            <a:r>
              <a:rPr lang="fr-FR" sz="2400" dirty="0">
                <a:solidFill>
                  <a:srgbClr val="0A3083"/>
                </a:solidFill>
              </a:rPr>
              <a:t>porteurs : </a:t>
            </a:r>
            <a:endParaRPr lang="fr-FR" sz="2400" dirty="0" smtClean="0">
              <a:solidFill>
                <a:srgbClr val="0A3083"/>
              </a:solidFill>
            </a:endParaRPr>
          </a:p>
          <a:p>
            <a:pPr lvl="1"/>
            <a:r>
              <a:rPr lang="fr-FR" dirty="0" smtClean="0">
                <a:hlinkClick r:id="rId4"/>
              </a:rPr>
              <a:t>https</a:t>
            </a:r>
            <a:r>
              <a:rPr lang="fr-FR" dirty="0">
                <a:hlinkClick r:id="rId4"/>
              </a:rPr>
              <a:t>://europe-en-hautsdefrance.eu/download/pr-2127-guide-e-synergie</a:t>
            </a:r>
            <a:r>
              <a:rPr lang="fr-FR" dirty="0" smtClean="0">
                <a:hlinkClick r:id="rId4"/>
              </a:rPr>
              <a:t>/</a:t>
            </a:r>
            <a:endParaRPr lang="fr-FR" dirty="0" smtClean="0"/>
          </a:p>
          <a:p>
            <a:pPr lvl="1" algn="r"/>
            <a:endParaRPr lang="fr-FR" dirty="0"/>
          </a:p>
          <a:p>
            <a:pPr lvl="1" algn="r"/>
            <a:r>
              <a:rPr lang="fr-FR" sz="2400" dirty="0"/>
              <a:t>	</a:t>
            </a:r>
            <a:r>
              <a:rPr lang="fr-FR" sz="2400" dirty="0" smtClean="0"/>
              <a:t>							</a:t>
            </a:r>
            <a:endParaRPr lang="fr-FR" sz="1400" dirty="0" smtClean="0"/>
          </a:p>
        </p:txBody>
      </p:sp>
      <p:sp>
        <p:nvSpPr>
          <p:cNvPr id="3" name="ZoneTexte 2"/>
          <p:cNvSpPr txBox="1"/>
          <p:nvPr/>
        </p:nvSpPr>
        <p:spPr>
          <a:xfrm>
            <a:off x="5150981" y="557043"/>
            <a:ext cx="3993019" cy="584775"/>
          </a:xfrm>
          <a:prstGeom prst="rect">
            <a:avLst/>
          </a:prstGeom>
          <a:noFill/>
        </p:spPr>
        <p:txBody>
          <a:bodyPr wrap="square" rtlCol="0">
            <a:spAutoFit/>
          </a:bodyPr>
          <a:lstStyle/>
          <a:p>
            <a:r>
              <a:rPr lang="fr-FR" sz="3200" b="1" dirty="0" smtClean="0">
                <a:solidFill>
                  <a:srgbClr val="0A3083"/>
                </a:solidFill>
                <a:effectLst>
                  <a:outerShdw blurRad="38100" dist="38100" dir="2700000" algn="tl">
                    <a:srgbClr val="000000">
                      <a:alpha val="43137"/>
                    </a:srgbClr>
                  </a:outerShdw>
                </a:effectLst>
              </a:rPr>
              <a:t>RECOMMANDATIONS</a:t>
            </a:r>
            <a:endParaRPr lang="fr-FR" sz="3200" dirty="0">
              <a:solidFill>
                <a:srgbClr val="0A3083"/>
              </a:solidFill>
              <a:effectLst>
                <a:outerShdw blurRad="38100" dist="38100" dir="2700000" algn="tl">
                  <a:srgbClr val="000000">
                    <a:alpha val="43137"/>
                  </a:srgbClr>
                </a:outerShdw>
              </a:effectLst>
            </a:endParaRPr>
          </a:p>
        </p:txBody>
      </p:sp>
      <p:pic>
        <p:nvPicPr>
          <p:cNvPr id="8" name="Image 7" descr="Bloc De Notas Nota Lápiz Por · Gráficos vectoriales gratis e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962" y="5134278"/>
            <a:ext cx="990599" cy="1055076"/>
          </a:xfrm>
          <a:prstGeom prst="rect">
            <a:avLst/>
          </a:prstGeom>
        </p:spPr>
      </p:pic>
    </p:spTree>
    <p:extLst>
      <p:ext uri="{BB962C8B-B14F-4D97-AF65-F5344CB8AC3E}">
        <p14:creationId xmlns:p14="http://schemas.microsoft.com/office/powerpoint/2010/main" val="1795604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1161370" y="2327571"/>
            <a:ext cx="6839630" cy="1126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a:solidFill>
                  <a:srgbClr val="0D3F96"/>
                </a:solidFill>
                <a:effectLst>
                  <a:outerShdw blurRad="38100" dist="38100" dir="2700000" algn="tl">
                    <a:srgbClr val="000000">
                      <a:alpha val="43137"/>
                    </a:srgbClr>
                  </a:outerShdw>
                </a:effectLst>
                <a:latin typeface="+mn-lt"/>
              </a:rPr>
              <a:t>Merci </a:t>
            </a:r>
            <a:r>
              <a:rPr lang="fr-FR" sz="3600" b="1" dirty="0" smtClean="0">
                <a:solidFill>
                  <a:srgbClr val="0D3F96"/>
                </a:solidFill>
                <a:effectLst>
                  <a:outerShdw blurRad="38100" dist="38100" dir="2700000" algn="tl">
                    <a:srgbClr val="000000">
                      <a:alpha val="43137"/>
                    </a:srgbClr>
                  </a:outerShdw>
                </a:effectLst>
                <a:latin typeface="+mn-lt"/>
              </a:rPr>
              <a:t>pour </a:t>
            </a:r>
            <a:r>
              <a:rPr lang="fr-FR" sz="3600" b="1" dirty="0">
                <a:solidFill>
                  <a:srgbClr val="0D3F96"/>
                </a:solidFill>
                <a:effectLst>
                  <a:outerShdw blurRad="38100" dist="38100" dir="2700000" algn="tl">
                    <a:srgbClr val="000000">
                      <a:alpha val="43137"/>
                    </a:srgbClr>
                  </a:outerShdw>
                </a:effectLst>
                <a:latin typeface="+mn-lt"/>
              </a:rPr>
              <a:t>votre attention </a:t>
            </a:r>
            <a:r>
              <a:rPr lang="fr-FR" sz="3600" b="1" dirty="0" smtClean="0">
                <a:solidFill>
                  <a:srgbClr val="0D3F96"/>
                </a:solidFill>
                <a:effectLst>
                  <a:outerShdw blurRad="38100" dist="38100" dir="2700000" algn="tl">
                    <a:srgbClr val="000000">
                      <a:alpha val="43137"/>
                    </a:srgbClr>
                  </a:outerShdw>
                </a:effectLst>
                <a:latin typeface="+mn-lt"/>
              </a:rPr>
              <a:t>!</a:t>
            </a:r>
          </a:p>
          <a:p>
            <a:pPr algn="ctr"/>
            <a:endParaRPr lang="fr-FR" sz="3600" b="1" dirty="0">
              <a:solidFill>
                <a:srgbClr val="0D3F96"/>
              </a:solidFill>
              <a:effectLst>
                <a:outerShdw blurRad="38100" dist="38100" dir="2700000" algn="tl">
                  <a:srgbClr val="000000">
                    <a:alpha val="43137"/>
                  </a:srgbClr>
                </a:outerShdw>
              </a:effectLst>
              <a:latin typeface="+mn-lt"/>
            </a:endParaRPr>
          </a:p>
          <a:p>
            <a:pPr algn="ctr"/>
            <a:endParaRPr lang="fr-FR" sz="3300" dirty="0">
              <a:solidFill>
                <a:srgbClr val="0D3F96"/>
              </a:solidFill>
            </a:endParaRPr>
          </a:p>
        </p:txBody>
      </p:sp>
      <p:pic>
        <p:nvPicPr>
          <p:cNvPr id="5" name="Image 4"/>
          <p:cNvPicPr>
            <a:picLocks noChangeAspect="1"/>
          </p:cNvPicPr>
          <p:nvPr/>
        </p:nvPicPr>
        <p:blipFill>
          <a:blip r:embed="rId3">
            <a:duotone>
              <a:prstClr val="black"/>
              <a:schemeClr val="accent5">
                <a:tint val="45000"/>
                <a:satMod val="400000"/>
              </a:schemeClr>
            </a:duotone>
          </a:blip>
          <a:stretch>
            <a:fillRect/>
          </a:stretch>
        </p:blipFill>
        <p:spPr>
          <a:xfrm>
            <a:off x="1380155" y="3100984"/>
            <a:ext cx="441674" cy="486000"/>
          </a:xfrm>
          <a:prstGeom prst="rect">
            <a:avLst/>
          </a:prstGeom>
        </p:spPr>
      </p:pic>
      <p:sp>
        <p:nvSpPr>
          <p:cNvPr id="6" name="Rectangle 5"/>
          <p:cNvSpPr/>
          <p:nvPr/>
        </p:nvSpPr>
        <p:spPr>
          <a:xfrm>
            <a:off x="1919731" y="3177211"/>
            <a:ext cx="2717475" cy="300082"/>
          </a:xfrm>
          <a:prstGeom prst="rect">
            <a:avLst/>
          </a:prstGeom>
        </p:spPr>
        <p:txBody>
          <a:bodyPr wrap="none">
            <a:spAutoFit/>
          </a:bodyPr>
          <a:lstStyle/>
          <a:p>
            <a:r>
              <a:rPr lang="fr-FR" sz="1350" dirty="0">
                <a:solidFill>
                  <a:srgbClr val="0D3F96"/>
                </a:solidFill>
                <a:hlinkClick r:id="rId4"/>
              </a:rPr>
              <a:t>www.europe-en-hautsdefrance.eu/ </a:t>
            </a:r>
            <a:endParaRPr lang="fr-FR" sz="1350" dirty="0">
              <a:solidFill>
                <a:srgbClr val="0D3F96"/>
              </a:solidFill>
            </a:endParaRPr>
          </a:p>
        </p:txBody>
      </p:sp>
      <p:pic>
        <p:nvPicPr>
          <p:cNvPr id="7" name="Image 6"/>
          <p:cNvPicPr>
            <a:picLocks noChangeAspect="1"/>
          </p:cNvPicPr>
          <p:nvPr/>
        </p:nvPicPr>
        <p:blipFill>
          <a:blip r:embed="rId5">
            <a:duotone>
              <a:prstClr val="black"/>
              <a:schemeClr val="accent5">
                <a:tint val="45000"/>
                <a:satMod val="400000"/>
              </a:schemeClr>
            </a:duotone>
          </a:blip>
          <a:stretch>
            <a:fillRect/>
          </a:stretch>
        </p:blipFill>
        <p:spPr>
          <a:xfrm>
            <a:off x="5002427" y="3100984"/>
            <a:ext cx="441674" cy="486000"/>
          </a:xfrm>
          <a:prstGeom prst="rect">
            <a:avLst/>
          </a:prstGeom>
        </p:spPr>
      </p:pic>
      <p:sp>
        <p:nvSpPr>
          <p:cNvPr id="8" name="Rectangle 7"/>
          <p:cNvSpPr/>
          <p:nvPr/>
        </p:nvSpPr>
        <p:spPr>
          <a:xfrm>
            <a:off x="5519143" y="3127353"/>
            <a:ext cx="2667782" cy="300082"/>
          </a:xfrm>
          <a:prstGeom prst="rect">
            <a:avLst/>
          </a:prstGeom>
        </p:spPr>
        <p:txBody>
          <a:bodyPr wrap="none">
            <a:spAutoFit/>
          </a:bodyPr>
          <a:lstStyle/>
          <a:p>
            <a:r>
              <a:rPr lang="fr-FR" sz="1350" dirty="0">
                <a:solidFill>
                  <a:srgbClr val="0D3F96"/>
                </a:solidFill>
                <a:hlinkClick r:id="rId6"/>
              </a:rPr>
              <a:t>www.twitter.com/hautsdefranceEU</a:t>
            </a:r>
            <a:endParaRPr lang="fr-FR" sz="1350" dirty="0">
              <a:solidFill>
                <a:srgbClr val="0D3F96"/>
              </a:solidFill>
            </a:endParaRPr>
          </a:p>
        </p:txBody>
      </p:sp>
    </p:spTree>
    <p:extLst>
      <p:ext uri="{BB962C8B-B14F-4D97-AF65-F5344CB8AC3E}">
        <p14:creationId xmlns:p14="http://schemas.microsoft.com/office/powerpoint/2010/main" val="258647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1669" y="2310143"/>
            <a:ext cx="3461205" cy="584775"/>
          </a:xfrm>
          <a:prstGeom prst="rect">
            <a:avLst/>
          </a:prstGeom>
        </p:spPr>
        <p:txBody>
          <a:bodyPr wrap="none">
            <a:spAutoFit/>
          </a:bodyPr>
          <a:lstStyle/>
          <a:p>
            <a:pPr algn="r"/>
            <a:r>
              <a:rPr lang="fr-FR" sz="3200" b="1" dirty="0" smtClean="0">
                <a:solidFill>
                  <a:srgbClr val="243D71"/>
                </a:solidFill>
                <a:latin typeface="Arial" panose="020B0604020202020204" pitchFamily="34" charset="0"/>
                <a:cs typeface="Arial" panose="020B0604020202020204" pitchFamily="34" charset="0"/>
              </a:rPr>
              <a:t>Des questions ? </a:t>
            </a:r>
            <a:endParaRPr lang="fr-FR" sz="3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05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57336" y="1303668"/>
            <a:ext cx="1929384" cy="658368"/>
          </a:xfrm>
          <a:prstGeom prst="roundRect">
            <a:avLst/>
          </a:prstGeom>
          <a:solidFill>
            <a:srgbClr val="0A3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OS 1</a:t>
            </a:r>
          </a:p>
          <a:p>
            <a:pPr algn="ctr"/>
            <a:r>
              <a:rPr lang="fr-FR" sz="1200" dirty="0" smtClean="0">
                <a:solidFill>
                  <a:schemeClr val="bg1"/>
                </a:solidFill>
              </a:rPr>
              <a:t>Europe + Intelligente</a:t>
            </a:r>
            <a:endParaRPr lang="fr-FR" sz="1200" dirty="0">
              <a:solidFill>
                <a:schemeClr val="bg1"/>
              </a:solidFill>
            </a:endParaRPr>
          </a:p>
        </p:txBody>
      </p:sp>
      <p:sp>
        <p:nvSpPr>
          <p:cNvPr id="3" name="Rectangle à coins arrondis 2"/>
          <p:cNvSpPr/>
          <p:nvPr/>
        </p:nvSpPr>
        <p:spPr>
          <a:xfrm>
            <a:off x="3595446" y="1303668"/>
            <a:ext cx="1929384" cy="658368"/>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OS 2</a:t>
            </a:r>
          </a:p>
          <a:p>
            <a:pPr algn="ctr"/>
            <a:r>
              <a:rPr lang="fr-FR" sz="1200" dirty="0" smtClean="0">
                <a:solidFill>
                  <a:schemeClr val="bg1"/>
                </a:solidFill>
              </a:rPr>
              <a:t>Europe + Verte</a:t>
            </a:r>
            <a:endParaRPr lang="fr-FR" sz="1200" dirty="0">
              <a:solidFill>
                <a:schemeClr val="bg1"/>
              </a:solidFill>
            </a:endParaRPr>
          </a:p>
        </p:txBody>
      </p:sp>
      <p:sp>
        <p:nvSpPr>
          <p:cNvPr id="4" name="Rectangle à coins arrondis 3"/>
          <p:cNvSpPr/>
          <p:nvPr/>
        </p:nvSpPr>
        <p:spPr>
          <a:xfrm>
            <a:off x="6156960" y="1303668"/>
            <a:ext cx="1929384" cy="65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rPr>
              <a:t>OS 5</a:t>
            </a:r>
          </a:p>
          <a:p>
            <a:pPr algn="ctr"/>
            <a:r>
              <a:rPr lang="fr-FR" sz="1200" dirty="0" smtClean="0">
                <a:solidFill>
                  <a:schemeClr val="bg1"/>
                </a:solidFill>
              </a:rPr>
              <a:t>Europe + proche es citoyens</a:t>
            </a:r>
            <a:endParaRPr lang="fr-FR" sz="1200" dirty="0">
              <a:solidFill>
                <a:schemeClr val="bg1"/>
              </a:solidFill>
            </a:endParaRPr>
          </a:p>
        </p:txBody>
      </p:sp>
      <p:sp>
        <p:nvSpPr>
          <p:cNvPr id="5" name="object 10"/>
          <p:cNvSpPr/>
          <p:nvPr/>
        </p:nvSpPr>
        <p:spPr>
          <a:xfrm>
            <a:off x="434404"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A3083"/>
          </a:solidFill>
        </p:spPr>
        <p:txBody>
          <a:bodyPr wrap="square" lIns="0" tIns="0" rIns="0" bIns="0" rtlCol="0"/>
          <a:lstStyle/>
          <a:p>
            <a:r>
              <a:rPr lang="fr-FR" sz="1400" dirty="0" smtClean="0">
                <a:solidFill>
                  <a:schemeClr val="bg1"/>
                </a:solidFill>
              </a:rPr>
              <a:t>P</a:t>
            </a:r>
          </a:p>
          <a:p>
            <a:pPr algn="ctr"/>
            <a:r>
              <a:rPr lang="fr-FR" sz="1400" dirty="0">
                <a:solidFill>
                  <a:schemeClr val="bg1"/>
                </a:solidFill>
              </a:rPr>
              <a:t>P</a:t>
            </a:r>
            <a:r>
              <a:rPr lang="fr-FR" sz="1400" dirty="0" smtClean="0">
                <a:solidFill>
                  <a:schemeClr val="bg1"/>
                </a:solidFill>
              </a:rPr>
              <a:t>riorité 1 </a:t>
            </a:r>
            <a:endParaRPr sz="1400" dirty="0">
              <a:solidFill>
                <a:schemeClr val="bg1"/>
              </a:solidFill>
            </a:endParaRPr>
          </a:p>
        </p:txBody>
      </p:sp>
      <p:sp>
        <p:nvSpPr>
          <p:cNvPr id="7" name="object 10"/>
          <p:cNvSpPr/>
          <p:nvPr/>
        </p:nvSpPr>
        <p:spPr>
          <a:xfrm>
            <a:off x="1257356"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A3083"/>
          </a:solidFill>
        </p:spPr>
        <p:txBody>
          <a:bodyPr wrap="square" lIns="0" tIns="0" rIns="0" bIns="0" rtlCol="0"/>
          <a:lstStyle/>
          <a:p>
            <a:pPr algn="ctr"/>
            <a:endParaRPr lang="fr-FR" sz="1400" dirty="0" smtClean="0">
              <a:solidFill>
                <a:schemeClr val="bg1"/>
              </a:solidFill>
            </a:endParaRPr>
          </a:p>
          <a:p>
            <a:pPr algn="ctr"/>
            <a:r>
              <a:rPr lang="fr-FR" sz="1400" dirty="0" smtClean="0">
                <a:solidFill>
                  <a:schemeClr val="bg1"/>
                </a:solidFill>
              </a:rPr>
              <a:t>Priorité 2</a:t>
            </a:r>
            <a:endParaRPr sz="1400" dirty="0">
              <a:solidFill>
                <a:schemeClr val="bg1"/>
              </a:solidFill>
            </a:endParaRPr>
          </a:p>
        </p:txBody>
      </p:sp>
      <p:sp>
        <p:nvSpPr>
          <p:cNvPr id="8" name="object 10"/>
          <p:cNvSpPr/>
          <p:nvPr/>
        </p:nvSpPr>
        <p:spPr>
          <a:xfrm>
            <a:off x="2080308"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A3083"/>
          </a:solidFill>
        </p:spPr>
        <p:txBody>
          <a:bodyPr wrap="square" lIns="0" tIns="0" rIns="0" bIns="0" rtlCol="0"/>
          <a:lstStyle/>
          <a:p>
            <a:endParaRPr lang="fr-FR" sz="1400" dirty="0" smtClean="0">
              <a:solidFill>
                <a:schemeClr val="bg1"/>
              </a:solidFill>
            </a:endParaRPr>
          </a:p>
          <a:p>
            <a:r>
              <a:rPr lang="fr-FR" sz="1400" dirty="0" smtClean="0">
                <a:solidFill>
                  <a:schemeClr val="bg1"/>
                </a:solidFill>
              </a:rPr>
              <a:t>Priorité 3</a:t>
            </a:r>
            <a:endParaRPr sz="1400" dirty="0">
              <a:solidFill>
                <a:schemeClr val="bg1"/>
              </a:solidFill>
            </a:endParaRPr>
          </a:p>
        </p:txBody>
      </p:sp>
      <p:sp>
        <p:nvSpPr>
          <p:cNvPr id="9" name="object 10"/>
          <p:cNvSpPr/>
          <p:nvPr/>
        </p:nvSpPr>
        <p:spPr>
          <a:xfrm>
            <a:off x="3377966"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09999"/>
          </a:solidFill>
        </p:spPr>
        <p:txBody>
          <a:bodyPr wrap="square" lIns="0" tIns="0" rIns="0" bIns="0" rtlCol="0"/>
          <a:lstStyle/>
          <a:p>
            <a:endParaRPr lang="fr-FR" sz="1400" dirty="0" smtClean="0">
              <a:solidFill>
                <a:schemeClr val="bg1"/>
              </a:solidFill>
            </a:endParaRPr>
          </a:p>
          <a:p>
            <a:r>
              <a:rPr lang="fr-FR" sz="1400" dirty="0" smtClean="0">
                <a:solidFill>
                  <a:schemeClr val="bg1"/>
                </a:solidFill>
              </a:rPr>
              <a:t>Priorité 4</a:t>
            </a:r>
            <a:endParaRPr sz="1400" dirty="0">
              <a:solidFill>
                <a:schemeClr val="bg1"/>
              </a:solidFill>
            </a:endParaRPr>
          </a:p>
        </p:txBody>
      </p:sp>
      <p:sp>
        <p:nvSpPr>
          <p:cNvPr id="10" name="object 10"/>
          <p:cNvSpPr/>
          <p:nvPr/>
        </p:nvSpPr>
        <p:spPr>
          <a:xfrm>
            <a:off x="4200918"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09999"/>
          </a:solidFill>
        </p:spPr>
        <p:txBody>
          <a:bodyPr wrap="square" lIns="0" tIns="0" rIns="0" bIns="0" rtlCol="0"/>
          <a:lstStyle/>
          <a:p>
            <a:endParaRPr lang="fr-FR" sz="1400" dirty="0" smtClean="0"/>
          </a:p>
          <a:p>
            <a:r>
              <a:rPr lang="fr-FR" sz="1400" dirty="0" smtClean="0">
                <a:solidFill>
                  <a:schemeClr val="bg1"/>
                </a:solidFill>
              </a:rPr>
              <a:t>Priorité 5</a:t>
            </a:r>
            <a:endParaRPr sz="1400" dirty="0">
              <a:solidFill>
                <a:schemeClr val="bg1"/>
              </a:solidFill>
            </a:endParaRPr>
          </a:p>
        </p:txBody>
      </p:sp>
      <p:sp>
        <p:nvSpPr>
          <p:cNvPr id="11" name="object 10"/>
          <p:cNvSpPr/>
          <p:nvPr/>
        </p:nvSpPr>
        <p:spPr>
          <a:xfrm>
            <a:off x="5023870" y="2189112"/>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rgbClr val="009999"/>
          </a:solidFill>
        </p:spPr>
        <p:txBody>
          <a:bodyPr wrap="square" lIns="0" tIns="0" rIns="0" bIns="0" rtlCol="0"/>
          <a:lstStyle/>
          <a:p>
            <a:endParaRPr lang="fr-FR" sz="1400" dirty="0" smtClean="0">
              <a:solidFill>
                <a:schemeClr val="bg1"/>
              </a:solidFill>
            </a:endParaRPr>
          </a:p>
          <a:p>
            <a:r>
              <a:rPr lang="fr-FR" sz="1400" dirty="0" smtClean="0">
                <a:solidFill>
                  <a:schemeClr val="bg1"/>
                </a:solidFill>
              </a:rPr>
              <a:t>Priorité 6</a:t>
            </a:r>
            <a:endParaRPr sz="1400" dirty="0">
              <a:solidFill>
                <a:schemeClr val="bg1"/>
              </a:solidFill>
            </a:endParaRPr>
          </a:p>
        </p:txBody>
      </p:sp>
      <p:sp>
        <p:nvSpPr>
          <p:cNvPr id="12" name="object 10"/>
          <p:cNvSpPr/>
          <p:nvPr/>
        </p:nvSpPr>
        <p:spPr>
          <a:xfrm>
            <a:off x="6782533" y="2183697"/>
            <a:ext cx="723892" cy="748446"/>
          </a:xfrm>
          <a:custGeom>
            <a:avLst/>
            <a:gdLst/>
            <a:ahLst/>
            <a:cxnLst/>
            <a:rect l="l" t="t" r="r" b="b"/>
            <a:pathLst>
              <a:path w="739139" h="810894">
                <a:moveTo>
                  <a:pt x="369570" y="0"/>
                </a:moveTo>
                <a:lnTo>
                  <a:pt x="0" y="184785"/>
                </a:lnTo>
                <a:lnTo>
                  <a:pt x="0" y="625983"/>
                </a:lnTo>
                <a:lnTo>
                  <a:pt x="369570" y="810768"/>
                </a:lnTo>
                <a:lnTo>
                  <a:pt x="739140" y="625983"/>
                </a:lnTo>
                <a:lnTo>
                  <a:pt x="739140" y="184785"/>
                </a:lnTo>
                <a:lnTo>
                  <a:pt x="369570" y="0"/>
                </a:lnTo>
                <a:close/>
              </a:path>
            </a:pathLst>
          </a:custGeom>
          <a:solidFill>
            <a:schemeClr val="accent1"/>
          </a:solidFill>
        </p:spPr>
        <p:txBody>
          <a:bodyPr wrap="square" lIns="0" tIns="0" rIns="0" bIns="0" rtlCol="0"/>
          <a:lstStyle/>
          <a:p>
            <a:endParaRPr lang="fr-FR" sz="1400" dirty="0" smtClean="0">
              <a:solidFill>
                <a:schemeClr val="bg1"/>
              </a:solidFill>
            </a:endParaRPr>
          </a:p>
          <a:p>
            <a:r>
              <a:rPr lang="fr-FR" sz="1400" dirty="0" smtClean="0">
                <a:solidFill>
                  <a:schemeClr val="bg1"/>
                </a:solidFill>
              </a:rPr>
              <a:t>Priorité 7</a:t>
            </a:r>
            <a:endParaRPr sz="1400" dirty="0">
              <a:solidFill>
                <a:schemeClr val="bg1"/>
              </a:solidFill>
            </a:endParaRPr>
          </a:p>
        </p:txBody>
      </p:sp>
      <p:sp>
        <p:nvSpPr>
          <p:cNvPr id="25" name="Organigramme : Fusion 24"/>
          <p:cNvSpPr/>
          <p:nvPr/>
        </p:nvSpPr>
        <p:spPr>
          <a:xfrm>
            <a:off x="6713155" y="3806953"/>
            <a:ext cx="793270" cy="57911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5.1</a:t>
            </a:r>
            <a:endParaRPr lang="fr-FR" sz="1100" dirty="0">
              <a:solidFill>
                <a:schemeClr val="bg1"/>
              </a:solidFill>
            </a:endParaRPr>
          </a:p>
        </p:txBody>
      </p:sp>
      <p:sp>
        <p:nvSpPr>
          <p:cNvPr id="26" name="ZoneTexte 25"/>
          <p:cNvSpPr txBox="1"/>
          <p:nvPr/>
        </p:nvSpPr>
        <p:spPr>
          <a:xfrm>
            <a:off x="550958" y="3418284"/>
            <a:ext cx="7740332" cy="307777"/>
          </a:xfrm>
          <a:prstGeom prst="rect">
            <a:avLst/>
          </a:prstGeom>
          <a:noFill/>
        </p:spPr>
        <p:txBody>
          <a:bodyPr wrap="square" rtlCol="0">
            <a:spAutoFit/>
          </a:bodyPr>
          <a:lstStyle/>
          <a:p>
            <a:pPr algn="ctr"/>
            <a:r>
              <a:rPr lang="fr-FR" sz="1400" b="1" dirty="0" smtClean="0"/>
              <a:t>12 Objectifs Spécifiques</a:t>
            </a:r>
            <a:endParaRPr lang="fr-FR" sz="1400" b="1" dirty="0"/>
          </a:p>
        </p:txBody>
      </p:sp>
      <p:sp>
        <p:nvSpPr>
          <p:cNvPr id="27" name="Organigramme : Fusion 26"/>
          <p:cNvSpPr/>
          <p:nvPr/>
        </p:nvSpPr>
        <p:spPr>
          <a:xfrm>
            <a:off x="6725017" y="4641579"/>
            <a:ext cx="793270" cy="57911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5.2</a:t>
            </a:r>
            <a:endParaRPr lang="fr-FR" sz="1100" dirty="0">
              <a:solidFill>
                <a:schemeClr val="bg1"/>
              </a:solidFill>
            </a:endParaRPr>
          </a:p>
        </p:txBody>
      </p:sp>
      <p:sp>
        <p:nvSpPr>
          <p:cNvPr id="28" name="Organigramme : Fusion 27"/>
          <p:cNvSpPr/>
          <p:nvPr/>
        </p:nvSpPr>
        <p:spPr>
          <a:xfrm>
            <a:off x="5128195" y="3806952"/>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2.8</a:t>
            </a:r>
            <a:endParaRPr lang="fr-FR" sz="1100" dirty="0">
              <a:solidFill>
                <a:schemeClr val="bg1"/>
              </a:solidFill>
            </a:endParaRPr>
          </a:p>
        </p:txBody>
      </p:sp>
      <p:sp>
        <p:nvSpPr>
          <p:cNvPr id="29" name="Organigramme : Fusion 28"/>
          <p:cNvSpPr/>
          <p:nvPr/>
        </p:nvSpPr>
        <p:spPr>
          <a:xfrm>
            <a:off x="4200918" y="3806952"/>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2.4</a:t>
            </a:r>
            <a:endParaRPr lang="fr-FR" sz="1100" dirty="0">
              <a:solidFill>
                <a:schemeClr val="bg1"/>
              </a:solidFill>
            </a:endParaRPr>
          </a:p>
        </p:txBody>
      </p:sp>
      <p:sp>
        <p:nvSpPr>
          <p:cNvPr id="30" name="Organigramme : Fusion 29"/>
          <p:cNvSpPr/>
          <p:nvPr/>
        </p:nvSpPr>
        <p:spPr>
          <a:xfrm>
            <a:off x="4200918" y="4641578"/>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2.7</a:t>
            </a:r>
            <a:endParaRPr lang="fr-FR" sz="1100" dirty="0">
              <a:solidFill>
                <a:schemeClr val="bg1"/>
              </a:solidFill>
            </a:endParaRPr>
          </a:p>
        </p:txBody>
      </p:sp>
      <p:sp>
        <p:nvSpPr>
          <p:cNvPr id="31" name="Organigramme : Fusion 30"/>
          <p:cNvSpPr/>
          <p:nvPr/>
        </p:nvSpPr>
        <p:spPr>
          <a:xfrm>
            <a:off x="3273641" y="3806951"/>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2.1</a:t>
            </a:r>
            <a:endParaRPr lang="fr-FR" sz="1100" dirty="0">
              <a:solidFill>
                <a:schemeClr val="bg1"/>
              </a:solidFill>
            </a:endParaRPr>
          </a:p>
        </p:txBody>
      </p:sp>
      <p:sp>
        <p:nvSpPr>
          <p:cNvPr id="32" name="Organigramme : Fusion 31"/>
          <p:cNvSpPr/>
          <p:nvPr/>
        </p:nvSpPr>
        <p:spPr>
          <a:xfrm>
            <a:off x="3273641" y="4615410"/>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2.2</a:t>
            </a:r>
            <a:endParaRPr lang="fr-FR" sz="1100" dirty="0">
              <a:solidFill>
                <a:schemeClr val="bg1"/>
              </a:solidFill>
            </a:endParaRPr>
          </a:p>
        </p:txBody>
      </p:sp>
      <p:sp>
        <p:nvSpPr>
          <p:cNvPr id="33" name="Organigramme : Fusion 32"/>
          <p:cNvSpPr/>
          <p:nvPr/>
        </p:nvSpPr>
        <p:spPr>
          <a:xfrm>
            <a:off x="3273641" y="5423869"/>
            <a:ext cx="793270" cy="579119"/>
          </a:xfrm>
          <a:prstGeom prst="flowChartMerg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2.6</a:t>
            </a:r>
            <a:endParaRPr lang="fr-FR" sz="1100" dirty="0">
              <a:solidFill>
                <a:schemeClr val="bg1"/>
              </a:solidFill>
            </a:endParaRPr>
          </a:p>
        </p:txBody>
      </p:sp>
      <p:sp>
        <p:nvSpPr>
          <p:cNvPr id="34" name="Organigramme : Fusion 33"/>
          <p:cNvSpPr/>
          <p:nvPr/>
        </p:nvSpPr>
        <p:spPr>
          <a:xfrm>
            <a:off x="2212357" y="3806950"/>
            <a:ext cx="793270" cy="579119"/>
          </a:xfrm>
          <a:prstGeom prst="flowChartMerge">
            <a:avLst/>
          </a:prstGeom>
          <a:solidFill>
            <a:srgbClr val="0A3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1.2</a:t>
            </a:r>
            <a:endParaRPr lang="fr-FR" sz="1100" dirty="0">
              <a:solidFill>
                <a:schemeClr val="bg1"/>
              </a:solidFill>
            </a:endParaRPr>
          </a:p>
        </p:txBody>
      </p:sp>
      <p:sp>
        <p:nvSpPr>
          <p:cNvPr id="35" name="Organigramme : Fusion 34"/>
          <p:cNvSpPr/>
          <p:nvPr/>
        </p:nvSpPr>
        <p:spPr>
          <a:xfrm>
            <a:off x="2212357" y="4641578"/>
            <a:ext cx="793270" cy="579119"/>
          </a:xfrm>
          <a:prstGeom prst="flowChartMerge">
            <a:avLst/>
          </a:prstGeom>
          <a:solidFill>
            <a:srgbClr val="0A3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1.3</a:t>
            </a:r>
            <a:endParaRPr lang="fr-FR" sz="1100" dirty="0">
              <a:solidFill>
                <a:schemeClr val="bg1"/>
              </a:solidFill>
            </a:endParaRPr>
          </a:p>
        </p:txBody>
      </p:sp>
      <p:sp>
        <p:nvSpPr>
          <p:cNvPr id="36" name="Organigramme : Fusion 35"/>
          <p:cNvSpPr/>
          <p:nvPr/>
        </p:nvSpPr>
        <p:spPr>
          <a:xfrm>
            <a:off x="1197122" y="3806950"/>
            <a:ext cx="793270" cy="579119"/>
          </a:xfrm>
          <a:prstGeom prst="flowChartMerge">
            <a:avLst/>
          </a:prstGeom>
          <a:solidFill>
            <a:srgbClr val="0A3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1.3</a:t>
            </a:r>
            <a:endParaRPr lang="fr-FR" sz="1100" dirty="0">
              <a:solidFill>
                <a:schemeClr val="bg1"/>
              </a:solidFill>
            </a:endParaRPr>
          </a:p>
        </p:txBody>
      </p:sp>
      <p:sp>
        <p:nvSpPr>
          <p:cNvPr id="37" name="Organigramme : Fusion 36"/>
          <p:cNvSpPr/>
          <p:nvPr/>
        </p:nvSpPr>
        <p:spPr>
          <a:xfrm>
            <a:off x="260701" y="3806949"/>
            <a:ext cx="793270" cy="579119"/>
          </a:xfrm>
          <a:prstGeom prst="flowChartMerge">
            <a:avLst/>
          </a:prstGeom>
          <a:solidFill>
            <a:srgbClr val="0A3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bg1"/>
                </a:solidFill>
              </a:rPr>
              <a:t>1.1</a:t>
            </a:r>
            <a:endParaRPr lang="fr-FR" sz="1100" dirty="0">
              <a:solidFill>
                <a:schemeClr val="bg1"/>
              </a:solidFill>
            </a:endParaRPr>
          </a:p>
        </p:txBody>
      </p:sp>
      <p:cxnSp>
        <p:nvCxnSpPr>
          <p:cNvPr id="39" name="Connecteur droit avec flèche 38"/>
          <p:cNvCxnSpPr/>
          <p:nvPr/>
        </p:nvCxnSpPr>
        <p:spPr>
          <a:xfrm>
            <a:off x="1584613" y="3121750"/>
            <a:ext cx="0" cy="511222"/>
          </a:xfrm>
          <a:prstGeom prst="straightConnector1">
            <a:avLst/>
          </a:prstGeom>
          <a:ln>
            <a:solidFill>
              <a:srgbClr val="0A308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7144479" y="3042329"/>
            <a:ext cx="0" cy="511222"/>
          </a:xfrm>
          <a:prstGeom prst="straightConnector1">
            <a:avLst/>
          </a:prstGeom>
          <a:ln>
            <a:solidFill>
              <a:srgbClr val="0A30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4562864" y="2967861"/>
            <a:ext cx="0" cy="511222"/>
          </a:xfrm>
          <a:prstGeom prst="straightConnector1">
            <a:avLst/>
          </a:prstGeom>
          <a:ln>
            <a:solidFill>
              <a:srgbClr val="0A3083"/>
            </a:solidFill>
            <a:tailEnd type="triangle"/>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6551090" y="4466964"/>
            <a:ext cx="1141123" cy="91408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descr="Ampoule Idée Lumineux · Image gratuite sur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400" y="5746058"/>
            <a:ext cx="735475" cy="551606"/>
          </a:xfrm>
          <a:prstGeom prst="rect">
            <a:avLst/>
          </a:prstGeom>
        </p:spPr>
      </p:pic>
      <p:sp>
        <p:nvSpPr>
          <p:cNvPr id="13" name="ZoneTexte 12"/>
          <p:cNvSpPr txBox="1"/>
          <p:nvPr/>
        </p:nvSpPr>
        <p:spPr>
          <a:xfrm>
            <a:off x="4637471" y="6021861"/>
            <a:ext cx="4614862" cy="261610"/>
          </a:xfrm>
          <a:prstGeom prst="rect">
            <a:avLst/>
          </a:prstGeom>
          <a:noFill/>
        </p:spPr>
        <p:txBody>
          <a:bodyPr wrap="square" rtlCol="0">
            <a:spAutoFit/>
          </a:bodyPr>
          <a:lstStyle/>
          <a:p>
            <a:r>
              <a:rPr lang="fr-FR" sz="1100" dirty="0"/>
              <a:t>https://europe-en-hautsdefrance.eu/le-mode-demploi-du-pr-est-disponible/</a:t>
            </a:r>
          </a:p>
        </p:txBody>
      </p:sp>
    </p:spTree>
    <p:extLst>
      <p:ext uri="{BB962C8B-B14F-4D97-AF65-F5344CB8AC3E}">
        <p14:creationId xmlns:p14="http://schemas.microsoft.com/office/powerpoint/2010/main" val="153385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7"/>
          <p:cNvPicPr/>
          <p:nvPr/>
        </p:nvPicPr>
        <p:blipFill>
          <a:blip r:embed="rId3" cstate="print">
            <a:extLst>
              <a:ext uri="{28A0092B-C50C-407E-A947-70E740481C1C}">
                <a14:useLocalDpi xmlns:a14="http://schemas.microsoft.com/office/drawing/2010/main" val="0"/>
              </a:ext>
            </a:extLst>
          </a:blip>
          <a:stretch>
            <a:fillRect/>
          </a:stretch>
        </p:blipFill>
        <p:spPr>
          <a:xfrm>
            <a:off x="744798" y="1938602"/>
            <a:ext cx="848363" cy="765685"/>
          </a:xfrm>
          <a:prstGeom prst="rect">
            <a:avLst/>
          </a:prstGeom>
        </p:spPr>
      </p:pic>
      <p:grpSp>
        <p:nvGrpSpPr>
          <p:cNvPr id="2" name="Groupe 1"/>
          <p:cNvGrpSpPr/>
          <p:nvPr/>
        </p:nvGrpSpPr>
        <p:grpSpPr>
          <a:xfrm>
            <a:off x="234668" y="1510879"/>
            <a:ext cx="1241167" cy="3402504"/>
            <a:chOff x="1471136" y="686208"/>
            <a:chExt cx="791082" cy="2082900"/>
          </a:xfrm>
        </p:grpSpPr>
        <p:sp>
          <p:nvSpPr>
            <p:cNvPr id="3" name="object 11"/>
            <p:cNvSpPr txBox="1"/>
            <p:nvPr/>
          </p:nvSpPr>
          <p:spPr>
            <a:xfrm>
              <a:off x="1471136" y="781050"/>
              <a:ext cx="596900" cy="148889"/>
            </a:xfrm>
            <a:prstGeom prst="rect">
              <a:avLst/>
            </a:prstGeom>
          </p:spPr>
          <p:txBody>
            <a:bodyPr vert="horz" wrap="square" lIns="0" tIns="12700" rIns="0" bIns="0" rtlCol="0">
              <a:spAutoFit/>
            </a:bodyPr>
            <a:lstStyle/>
            <a:p>
              <a:pPr marL="12700" algn="ctr">
                <a:spcBef>
                  <a:spcPts val="100"/>
                </a:spcBef>
              </a:pPr>
              <a:r>
                <a:rPr sz="1600" dirty="0">
                  <a:solidFill>
                    <a:srgbClr val="FFFFFF"/>
                  </a:solidFill>
                  <a:latin typeface="Calibri"/>
                  <a:cs typeface="Calibri"/>
                </a:rPr>
                <a:t>Priori</a:t>
              </a:r>
              <a:r>
                <a:rPr sz="1600" spc="-10" dirty="0">
                  <a:solidFill>
                    <a:srgbClr val="FFFFFF"/>
                  </a:solidFill>
                  <a:latin typeface="Calibri"/>
                  <a:cs typeface="Calibri"/>
                </a:rPr>
                <a:t>t</a:t>
              </a:r>
              <a:r>
                <a:rPr sz="1600" dirty="0">
                  <a:solidFill>
                    <a:srgbClr val="FFFFFF"/>
                  </a:solidFill>
                  <a:latin typeface="Calibri"/>
                  <a:cs typeface="Calibri"/>
                </a:rPr>
                <a:t>é</a:t>
              </a:r>
              <a:r>
                <a:rPr sz="1600" spc="-30" dirty="0">
                  <a:solidFill>
                    <a:srgbClr val="FFFFFF"/>
                  </a:solidFill>
                  <a:latin typeface="Calibri"/>
                  <a:cs typeface="Calibri"/>
                </a:rPr>
                <a:t> </a:t>
              </a:r>
              <a:r>
                <a:rPr sz="1600" dirty="0">
                  <a:solidFill>
                    <a:srgbClr val="FFFFFF"/>
                  </a:solidFill>
                  <a:latin typeface="Calibri"/>
                  <a:cs typeface="Calibri"/>
                </a:rPr>
                <a:t>4</a:t>
              </a:r>
              <a:endParaRPr sz="1600" dirty="0">
                <a:latin typeface="Calibri"/>
                <a:cs typeface="Calibri"/>
              </a:endParaRPr>
            </a:p>
          </p:txBody>
        </p:sp>
        <p:sp>
          <p:nvSpPr>
            <p:cNvPr id="5" name="object 15"/>
            <p:cNvSpPr txBox="1"/>
            <p:nvPr/>
          </p:nvSpPr>
          <p:spPr>
            <a:xfrm>
              <a:off x="1665318" y="686208"/>
              <a:ext cx="596900" cy="148889"/>
            </a:xfrm>
            <a:prstGeom prst="rect">
              <a:avLst/>
            </a:prstGeom>
          </p:spPr>
          <p:txBody>
            <a:bodyPr vert="horz" wrap="square" lIns="0" tIns="12700" rIns="0" bIns="0" rtlCol="0">
              <a:spAutoFit/>
            </a:bodyPr>
            <a:lstStyle/>
            <a:p>
              <a:pPr marL="12700" algn="ctr">
                <a:spcBef>
                  <a:spcPts val="100"/>
                </a:spcBef>
              </a:pPr>
              <a:r>
                <a:rPr sz="1600" dirty="0">
                  <a:solidFill>
                    <a:srgbClr val="FFFFFF"/>
                  </a:solidFill>
                  <a:latin typeface="Calibri"/>
                  <a:cs typeface="Calibri"/>
                </a:rPr>
                <a:t>Priori</a:t>
              </a:r>
              <a:r>
                <a:rPr sz="1600" spc="-10" dirty="0">
                  <a:solidFill>
                    <a:srgbClr val="FFFFFF"/>
                  </a:solidFill>
                  <a:latin typeface="Calibri"/>
                  <a:cs typeface="Calibri"/>
                </a:rPr>
                <a:t>t</a:t>
              </a:r>
              <a:r>
                <a:rPr sz="1600" dirty="0">
                  <a:solidFill>
                    <a:srgbClr val="FFFFFF"/>
                  </a:solidFill>
                  <a:latin typeface="Calibri"/>
                  <a:cs typeface="Calibri"/>
                </a:rPr>
                <a:t>é</a:t>
              </a:r>
              <a:r>
                <a:rPr sz="1600" spc="-30" dirty="0">
                  <a:solidFill>
                    <a:srgbClr val="FFFFFF"/>
                  </a:solidFill>
                  <a:latin typeface="Calibri"/>
                  <a:cs typeface="Calibri"/>
                </a:rPr>
                <a:t> </a:t>
              </a:r>
              <a:r>
                <a:rPr sz="1600" dirty="0">
                  <a:solidFill>
                    <a:srgbClr val="FFFFFF"/>
                  </a:solidFill>
                  <a:latin typeface="Calibri"/>
                  <a:cs typeface="Calibri"/>
                </a:rPr>
                <a:t>5</a:t>
              </a:r>
              <a:endParaRPr sz="1600" dirty="0">
                <a:latin typeface="Calibri"/>
                <a:cs typeface="Calibri"/>
              </a:endParaRPr>
            </a:p>
          </p:txBody>
        </p:sp>
        <p:pic>
          <p:nvPicPr>
            <p:cNvPr id="7" name="object 28"/>
            <p:cNvPicPr/>
            <p:nvPr/>
          </p:nvPicPr>
          <p:blipFill>
            <a:blip r:embed="rId4" cstate="print"/>
            <a:stretch>
              <a:fillRect/>
            </a:stretch>
          </p:blipFill>
          <p:spPr>
            <a:xfrm>
              <a:off x="1576800" y="2368296"/>
              <a:ext cx="406907" cy="400812"/>
            </a:xfrm>
            <a:prstGeom prst="rect">
              <a:avLst/>
            </a:prstGeom>
          </p:spPr>
        </p:pic>
      </p:grpSp>
      <p:grpSp>
        <p:nvGrpSpPr>
          <p:cNvPr id="36" name="Groupe 35"/>
          <p:cNvGrpSpPr/>
          <p:nvPr/>
        </p:nvGrpSpPr>
        <p:grpSpPr>
          <a:xfrm>
            <a:off x="345028" y="1754095"/>
            <a:ext cx="1215168" cy="1298507"/>
            <a:chOff x="2378424" y="1005840"/>
            <a:chExt cx="1215168" cy="1298507"/>
          </a:xfrm>
        </p:grpSpPr>
        <p:sp>
          <p:nvSpPr>
            <p:cNvPr id="37" name="object 10"/>
            <p:cNvSpPr/>
            <p:nvPr/>
          </p:nvSpPr>
          <p:spPr>
            <a:xfrm>
              <a:off x="2378424" y="1005840"/>
              <a:ext cx="1215168" cy="1298507"/>
            </a:xfrm>
            <a:custGeom>
              <a:avLst/>
              <a:gdLst/>
              <a:ahLst/>
              <a:cxnLst/>
              <a:rect l="l" t="t" r="r" b="b"/>
              <a:pathLst>
                <a:path w="739139" h="809625">
                  <a:moveTo>
                    <a:pt x="369569" y="0"/>
                  </a:moveTo>
                  <a:lnTo>
                    <a:pt x="0" y="184785"/>
                  </a:lnTo>
                  <a:lnTo>
                    <a:pt x="0" y="624459"/>
                  </a:lnTo>
                  <a:lnTo>
                    <a:pt x="369569" y="809244"/>
                  </a:lnTo>
                  <a:lnTo>
                    <a:pt x="739139" y="624459"/>
                  </a:lnTo>
                  <a:lnTo>
                    <a:pt x="739139" y="184785"/>
                  </a:lnTo>
                  <a:lnTo>
                    <a:pt x="369569" y="0"/>
                  </a:lnTo>
                  <a:close/>
                </a:path>
              </a:pathLst>
            </a:custGeom>
            <a:solidFill>
              <a:srgbClr val="629FDB"/>
            </a:solidFill>
          </p:spPr>
          <p:txBody>
            <a:bodyPr wrap="square" lIns="0" tIns="0" rIns="0" bIns="0" rtlCol="0"/>
            <a:lstStyle/>
            <a:p>
              <a:endParaRPr sz="1400" dirty="0"/>
            </a:p>
          </p:txBody>
        </p:sp>
        <p:sp>
          <p:nvSpPr>
            <p:cNvPr id="38" name="object 11"/>
            <p:cNvSpPr txBox="1"/>
            <p:nvPr/>
          </p:nvSpPr>
          <p:spPr>
            <a:xfrm>
              <a:off x="2605690" y="1257748"/>
              <a:ext cx="970948" cy="259045"/>
            </a:xfrm>
            <a:prstGeom prst="rect">
              <a:avLst/>
            </a:prstGeom>
          </p:spPr>
          <p:txBody>
            <a:bodyPr vert="horz" wrap="square" lIns="0" tIns="12700" rIns="0" bIns="0" rtlCol="0">
              <a:spAutoFit/>
            </a:bodyPr>
            <a:lstStyle/>
            <a:p>
              <a:pPr marL="12700">
                <a:spcBef>
                  <a:spcPts val="100"/>
                </a:spcBef>
              </a:pPr>
              <a:r>
                <a:rPr sz="1600" dirty="0">
                  <a:solidFill>
                    <a:srgbClr val="FFFFFF"/>
                  </a:solidFill>
                  <a:latin typeface="Calibri"/>
                  <a:cs typeface="Calibri"/>
                </a:rPr>
                <a:t>Priori</a:t>
              </a:r>
              <a:r>
                <a:rPr sz="1600" spc="-10" dirty="0">
                  <a:solidFill>
                    <a:srgbClr val="FFFFFF"/>
                  </a:solidFill>
                  <a:latin typeface="Calibri"/>
                  <a:cs typeface="Calibri"/>
                </a:rPr>
                <a:t>t</a:t>
              </a:r>
              <a:r>
                <a:rPr sz="1600" dirty="0">
                  <a:solidFill>
                    <a:srgbClr val="FFFFFF"/>
                  </a:solidFill>
                  <a:latin typeface="Calibri"/>
                  <a:cs typeface="Calibri"/>
                </a:rPr>
                <a:t>é</a:t>
              </a:r>
              <a:r>
                <a:rPr sz="1600" spc="-30" dirty="0">
                  <a:solidFill>
                    <a:srgbClr val="FFFFFF"/>
                  </a:solidFill>
                  <a:latin typeface="Calibri"/>
                  <a:cs typeface="Calibri"/>
                </a:rPr>
                <a:t> </a:t>
              </a:r>
              <a:r>
                <a:rPr sz="1600" dirty="0">
                  <a:solidFill>
                    <a:srgbClr val="FFFFFF"/>
                  </a:solidFill>
                  <a:latin typeface="Calibri"/>
                  <a:cs typeface="Calibri"/>
                </a:rPr>
                <a:t>7</a:t>
              </a:r>
              <a:endParaRPr sz="1600" dirty="0">
                <a:latin typeface="Calibri"/>
                <a:cs typeface="Calibri"/>
              </a:endParaRPr>
            </a:p>
          </p:txBody>
        </p:sp>
        <p:pic>
          <p:nvPicPr>
            <p:cNvPr id="39" name="object 14"/>
            <p:cNvPicPr/>
            <p:nvPr/>
          </p:nvPicPr>
          <p:blipFill>
            <a:blip r:embed="rId5" cstate="print"/>
            <a:stretch>
              <a:fillRect/>
            </a:stretch>
          </p:blipFill>
          <p:spPr>
            <a:xfrm>
              <a:off x="2798556" y="1501371"/>
              <a:ext cx="456708" cy="534660"/>
            </a:xfrm>
            <a:prstGeom prst="rect">
              <a:avLst/>
            </a:prstGeom>
          </p:spPr>
        </p:pic>
      </p:grpSp>
      <p:sp>
        <p:nvSpPr>
          <p:cNvPr id="40" name="object 13"/>
          <p:cNvSpPr txBox="1"/>
          <p:nvPr/>
        </p:nvSpPr>
        <p:spPr>
          <a:xfrm>
            <a:off x="1736108" y="1852837"/>
            <a:ext cx="1658352" cy="1090042"/>
          </a:xfrm>
          <a:prstGeom prst="rect">
            <a:avLst/>
          </a:prstGeom>
        </p:spPr>
        <p:txBody>
          <a:bodyPr vert="horz" wrap="square" lIns="0" tIns="12700" rIns="0" bIns="0" rtlCol="0">
            <a:spAutoFit/>
          </a:bodyPr>
          <a:lstStyle/>
          <a:p>
            <a:pPr marL="12700">
              <a:spcBef>
                <a:spcPts val="100"/>
              </a:spcBef>
            </a:pPr>
            <a:r>
              <a:rPr sz="1400" b="1" spc="-5" dirty="0">
                <a:solidFill>
                  <a:srgbClr val="629FDB"/>
                </a:solidFill>
                <a:latin typeface="Calibri"/>
                <a:cs typeface="Calibri"/>
              </a:rPr>
              <a:t>Contribution</a:t>
            </a:r>
            <a:r>
              <a:rPr sz="1400" b="1" spc="5" dirty="0">
                <a:solidFill>
                  <a:srgbClr val="629FDB"/>
                </a:solidFill>
                <a:latin typeface="Calibri"/>
                <a:cs typeface="Calibri"/>
              </a:rPr>
              <a:t> </a:t>
            </a:r>
            <a:r>
              <a:rPr sz="1400" b="1" dirty="0">
                <a:solidFill>
                  <a:srgbClr val="629FDB"/>
                </a:solidFill>
                <a:latin typeface="Calibri"/>
                <a:cs typeface="Calibri"/>
              </a:rPr>
              <a:t>au</a:t>
            </a:r>
            <a:r>
              <a:rPr sz="1400" b="1" spc="-15" dirty="0">
                <a:solidFill>
                  <a:srgbClr val="629FDB"/>
                </a:solidFill>
                <a:latin typeface="Calibri"/>
                <a:cs typeface="Calibri"/>
              </a:rPr>
              <a:t> </a:t>
            </a:r>
            <a:r>
              <a:rPr sz="1400" b="1" spc="-5" dirty="0">
                <a:solidFill>
                  <a:srgbClr val="629FDB"/>
                </a:solidFill>
                <a:latin typeface="Calibri"/>
                <a:cs typeface="Calibri"/>
              </a:rPr>
              <a:t>développement</a:t>
            </a:r>
            <a:endParaRPr sz="1400" b="1" dirty="0">
              <a:latin typeface="Calibri"/>
              <a:cs typeface="Calibri"/>
            </a:endParaRPr>
          </a:p>
          <a:p>
            <a:pPr marL="12700" marR="5080"/>
            <a:r>
              <a:rPr sz="1400" b="1" spc="-5" dirty="0">
                <a:solidFill>
                  <a:srgbClr val="629FDB"/>
                </a:solidFill>
                <a:latin typeface="Calibri"/>
                <a:cs typeface="Calibri"/>
              </a:rPr>
              <a:t>d’une</a:t>
            </a:r>
            <a:r>
              <a:rPr sz="1400" b="1" spc="-20" dirty="0">
                <a:solidFill>
                  <a:srgbClr val="629FDB"/>
                </a:solidFill>
                <a:latin typeface="Calibri"/>
                <a:cs typeface="Calibri"/>
              </a:rPr>
              <a:t> </a:t>
            </a:r>
            <a:r>
              <a:rPr sz="1400" b="1" dirty="0">
                <a:solidFill>
                  <a:srgbClr val="629FDB"/>
                </a:solidFill>
                <a:latin typeface="Calibri"/>
                <a:cs typeface="Calibri"/>
              </a:rPr>
              <a:t>approche</a:t>
            </a:r>
            <a:r>
              <a:rPr sz="1400" b="1" spc="-10" dirty="0">
                <a:solidFill>
                  <a:srgbClr val="629FDB"/>
                </a:solidFill>
                <a:latin typeface="Calibri"/>
                <a:cs typeface="Calibri"/>
              </a:rPr>
              <a:t> </a:t>
            </a:r>
            <a:r>
              <a:rPr sz="1400" b="1" spc="-5" dirty="0">
                <a:solidFill>
                  <a:srgbClr val="629FDB"/>
                </a:solidFill>
                <a:latin typeface="Calibri"/>
                <a:cs typeface="Calibri"/>
              </a:rPr>
              <a:t>intégrée,</a:t>
            </a:r>
            <a:r>
              <a:rPr sz="1400" b="1" spc="-40" dirty="0">
                <a:solidFill>
                  <a:srgbClr val="629FDB"/>
                </a:solidFill>
                <a:latin typeface="Calibri"/>
                <a:cs typeface="Calibri"/>
              </a:rPr>
              <a:t> </a:t>
            </a:r>
            <a:r>
              <a:rPr sz="1400" b="1" spc="-5" dirty="0">
                <a:solidFill>
                  <a:srgbClr val="629FDB"/>
                </a:solidFill>
                <a:latin typeface="Calibri"/>
                <a:cs typeface="Calibri"/>
              </a:rPr>
              <a:t>durable</a:t>
            </a:r>
            <a:r>
              <a:rPr sz="1400" b="1" spc="-25" dirty="0">
                <a:solidFill>
                  <a:srgbClr val="629FDB"/>
                </a:solidFill>
                <a:latin typeface="Calibri"/>
                <a:cs typeface="Calibri"/>
              </a:rPr>
              <a:t> </a:t>
            </a:r>
            <a:r>
              <a:rPr sz="1400" b="1" dirty="0">
                <a:solidFill>
                  <a:srgbClr val="629FDB"/>
                </a:solidFill>
                <a:latin typeface="Calibri"/>
                <a:cs typeface="Calibri"/>
              </a:rPr>
              <a:t>et </a:t>
            </a:r>
            <a:r>
              <a:rPr sz="1400" b="1" spc="-165" dirty="0">
                <a:solidFill>
                  <a:srgbClr val="629FDB"/>
                </a:solidFill>
                <a:latin typeface="Calibri"/>
                <a:cs typeface="Calibri"/>
              </a:rPr>
              <a:t> </a:t>
            </a:r>
            <a:r>
              <a:rPr sz="1400" b="1" spc="-5" dirty="0" smtClean="0">
                <a:solidFill>
                  <a:srgbClr val="629FDB"/>
                </a:solidFill>
                <a:latin typeface="Calibri"/>
                <a:cs typeface="Calibri"/>
              </a:rPr>
              <a:t>solidaire</a:t>
            </a:r>
            <a:endParaRPr sz="1400" b="1" dirty="0">
              <a:latin typeface="Calibri"/>
              <a:cs typeface="Calibri"/>
            </a:endParaRPr>
          </a:p>
        </p:txBody>
      </p:sp>
      <p:grpSp>
        <p:nvGrpSpPr>
          <p:cNvPr id="42" name="Groupe 41"/>
          <p:cNvGrpSpPr/>
          <p:nvPr/>
        </p:nvGrpSpPr>
        <p:grpSpPr>
          <a:xfrm>
            <a:off x="5045701" y="2356206"/>
            <a:ext cx="2503959" cy="1676312"/>
            <a:chOff x="1700211" y="-58295"/>
            <a:chExt cx="1822544" cy="1244981"/>
          </a:xfrm>
        </p:grpSpPr>
        <p:sp>
          <p:nvSpPr>
            <p:cNvPr id="46" name="Rectangle 45"/>
            <p:cNvSpPr/>
            <p:nvPr/>
          </p:nvSpPr>
          <p:spPr>
            <a:xfrm>
              <a:off x="1700211" y="184404"/>
              <a:ext cx="1822544" cy="1002282"/>
            </a:xfrm>
            <a:prstGeom prst="rect">
              <a:avLst/>
            </a:prstGeom>
            <a:solidFill>
              <a:srgbClr val="629FDB"/>
            </a:solidFill>
            <a:ln w="12700" cap="flat" cmpd="sng" algn="ctr">
              <a:solidFill>
                <a:srgbClr val="629FDB"/>
              </a:solidFill>
              <a:prstDash val="solid"/>
              <a:miter lim="800000"/>
            </a:ln>
            <a:effectLst/>
          </p:spPr>
          <p:txBody>
            <a:bodyPr rtlCol="0" anchor="ctr"/>
            <a:lstStyle/>
            <a:p>
              <a:pPr algn="ctr">
                <a:lnSpc>
                  <a:spcPct val="105000"/>
                </a:lnSpc>
                <a:spcBef>
                  <a:spcPts val="500"/>
                </a:spcBef>
              </a:pPr>
              <a:endParaRPr lang="fr-FR" sz="1100" dirty="0" smtClean="0">
                <a:solidFill>
                  <a:schemeClr val="bg1"/>
                </a:solidFill>
                <a:latin typeface="Arial" panose="020B0604020202020204" pitchFamily="34" charset="0"/>
                <a:cs typeface="Arial" panose="020B0604020202020204" pitchFamily="34" charset="0"/>
              </a:endParaRPr>
            </a:p>
            <a:p>
              <a:pPr algn="ctr">
                <a:lnSpc>
                  <a:spcPct val="105000"/>
                </a:lnSpc>
                <a:spcBef>
                  <a:spcPts val="500"/>
                </a:spcBef>
              </a:pPr>
              <a:r>
                <a:rPr lang="fr-FR" sz="1200" dirty="0" smtClean="0">
                  <a:solidFill>
                    <a:schemeClr val="bg1"/>
                  </a:solidFill>
                  <a:latin typeface="Arial" panose="020B0604020202020204" pitchFamily="34" charset="0"/>
                  <a:cs typeface="Arial" panose="020B0604020202020204" pitchFamily="34" charset="0"/>
                </a:rPr>
                <a:t>Amélioration de l’offre de services publics dans les domaines de la santé à travers le financement d’équipements publics</a:t>
              </a:r>
              <a:endParaRPr lang="fr-FR" sz="1200" u="sng" dirty="0">
                <a:solidFill>
                  <a:schemeClr val="bg1"/>
                </a:solidFill>
                <a:latin typeface="Arial" panose="020B0604020202020204" pitchFamily="34" charset="0"/>
                <a:cs typeface="Arial" panose="020B0604020202020204" pitchFamily="34" charset="0"/>
              </a:endParaRPr>
            </a:p>
            <a:p>
              <a:pPr marL="0" marR="0" lvl="0" indent="0" algn="ctr" defTabSz="914400" eaLnBrk="1" fontAlgn="auto" latinLnBrk="0" hangingPunct="1">
                <a:lnSpc>
                  <a:spcPct val="105000"/>
                </a:lnSpc>
                <a:spcBef>
                  <a:spcPts val="500"/>
                </a:spcBef>
                <a:spcAft>
                  <a:spcPts val="0"/>
                </a:spcAft>
                <a:buClrTx/>
                <a:buSzTx/>
                <a:buFontTx/>
                <a:buNone/>
                <a:tabLst/>
                <a:defRPr/>
              </a:pPr>
              <a:endParaRPr kumimoji="0" lang="fr-FR" sz="12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47" name="Rectangle 46"/>
            <p:cNvSpPr/>
            <p:nvPr/>
          </p:nvSpPr>
          <p:spPr>
            <a:xfrm>
              <a:off x="1700213" y="-58295"/>
              <a:ext cx="1822542" cy="239088"/>
            </a:xfrm>
            <a:prstGeom prst="rect">
              <a:avLst/>
            </a:prstGeom>
            <a:noFill/>
            <a:ln w="12700" cap="flat" cmpd="sng" algn="ctr">
              <a:solidFill>
                <a:srgbClr val="629FDB"/>
              </a:solidFill>
              <a:prstDash val="dash"/>
              <a:miter lim="800000"/>
            </a:ln>
            <a:effectLst/>
          </p:spPr>
          <p:txBody>
            <a:bodyPr rtlCol="0" anchor="ctr"/>
            <a:lstStyle/>
            <a:p>
              <a:pPr marL="0" marR="0" lvl="0" indent="0" algn="ctr" defTabSz="914400" eaLnBrk="0" fontAlgn="base" latinLnBrk="0" hangingPunct="0">
                <a:lnSpc>
                  <a:spcPct val="105000"/>
                </a:lnSpc>
                <a:spcBef>
                  <a:spcPts val="500"/>
                </a:spcBef>
                <a:spcAft>
                  <a:spcPts val="0"/>
                </a:spcAft>
                <a:buClrTx/>
                <a:buSzTx/>
                <a:buFontTx/>
                <a:buNone/>
                <a:tabLst/>
                <a:defRPr/>
              </a:pPr>
              <a:r>
                <a:rPr kumimoji="0" lang="fr-FR" sz="1200" b="1" i="0" u="none" strike="noStrike" kern="1200" cap="none" spc="0" normalizeH="0" baseline="0" noProof="0" dirty="0">
                  <a:ln>
                    <a:noFill/>
                  </a:ln>
                  <a:solidFill>
                    <a:srgbClr val="629FDB"/>
                  </a:solidFill>
                  <a:effectLst/>
                  <a:uLnTx/>
                  <a:uFillTx/>
                  <a:latin typeface="Arial" panose="020B0604020202020204" pitchFamily="34" charset="0"/>
                  <a:ea typeface="Times New Roman" panose="02020603050405020304" pitchFamily="18" charset="0"/>
                  <a:cs typeface="Times New Roman" panose="02020603050405020304" pitchFamily="18" charset="0"/>
                </a:rPr>
                <a:t>Type </a:t>
              </a:r>
              <a:r>
                <a:rPr kumimoji="0" lang="fr-FR" sz="1200" b="1" i="0" u="none" strike="noStrike" kern="1200" cap="none" spc="0" normalizeH="0" baseline="0" noProof="0" dirty="0" smtClean="0">
                  <a:ln>
                    <a:noFill/>
                  </a:ln>
                  <a:solidFill>
                    <a:srgbClr val="629FDB"/>
                  </a:solidFill>
                  <a:effectLst/>
                  <a:uLnTx/>
                  <a:uFillTx/>
                  <a:latin typeface="Arial" panose="020B0604020202020204" pitchFamily="34" charset="0"/>
                  <a:ea typeface="Times New Roman" panose="02020603050405020304" pitchFamily="18" charset="0"/>
                  <a:cs typeface="Times New Roman" panose="02020603050405020304" pitchFamily="18" charset="0"/>
                </a:rPr>
                <a:t>d’action 1 </a:t>
              </a:r>
              <a:endParaRPr kumimoji="0" lang="fr-FR" sz="12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grpSp>
        <p:nvGrpSpPr>
          <p:cNvPr id="67" name="Groupe 66"/>
          <p:cNvGrpSpPr/>
          <p:nvPr/>
        </p:nvGrpSpPr>
        <p:grpSpPr>
          <a:xfrm>
            <a:off x="3411413" y="1359521"/>
            <a:ext cx="5557280" cy="1022840"/>
            <a:chOff x="-313433" y="-66468"/>
            <a:chExt cx="5274112" cy="1023245"/>
          </a:xfrm>
        </p:grpSpPr>
        <p:sp>
          <p:nvSpPr>
            <p:cNvPr id="75" name="Rectangle 74"/>
            <p:cNvSpPr/>
            <p:nvPr/>
          </p:nvSpPr>
          <p:spPr>
            <a:xfrm>
              <a:off x="-313433" y="-66468"/>
              <a:ext cx="5270384" cy="300747"/>
            </a:xfrm>
            <a:prstGeom prst="rect">
              <a:avLst/>
            </a:prstGeom>
            <a:noFill/>
            <a:ln w="12700" cap="flat" cmpd="sng" algn="ctr">
              <a:solidFill>
                <a:srgbClr val="7A8C8E">
                  <a:lumMod val="60000"/>
                  <a:lumOff val="40000"/>
                </a:srgbClr>
              </a:solidFill>
              <a:prstDash val="dash"/>
              <a:miter lim="800000"/>
            </a:ln>
            <a:effectLst/>
          </p:spPr>
          <p:txBody>
            <a:bodyPr rtlCol="0" anchor="ctr"/>
            <a:lstStyle/>
            <a:p>
              <a:pPr marL="0" marR="0" lvl="0" indent="0" algn="ctr" defTabSz="914400" eaLnBrk="0" fontAlgn="base" latinLnBrk="0" hangingPunct="0">
                <a:lnSpc>
                  <a:spcPct val="105000"/>
                </a:lnSpc>
                <a:spcBef>
                  <a:spcPts val="500"/>
                </a:spcBef>
                <a:spcAft>
                  <a:spcPts val="0"/>
                </a:spcAft>
                <a:buClrTx/>
                <a:buSzTx/>
                <a:buFontTx/>
                <a:buNone/>
                <a:tabLst/>
                <a:defRPr/>
              </a:pPr>
              <a:r>
                <a:rPr kumimoji="0" lang="fr-FR" sz="1200" b="1" i="0" u="none" strike="noStrike" kern="1200" cap="none" spc="0" normalizeH="0" baseline="0" noProof="0" dirty="0">
                  <a:ln>
                    <a:noFill/>
                  </a:ln>
                  <a:solidFill>
                    <a:srgbClr val="AFB9BB"/>
                  </a:solidFill>
                  <a:effectLst/>
                  <a:uLnTx/>
                  <a:uFillTx/>
                  <a:latin typeface="Arial" panose="020B0604020202020204" pitchFamily="34" charset="0"/>
                  <a:ea typeface="Times New Roman" panose="02020603050405020304" pitchFamily="18" charset="0"/>
                  <a:cs typeface="Times New Roman" panose="02020603050405020304" pitchFamily="18" charset="0"/>
                </a:rPr>
                <a:t>Objectif Spécifique - OS 5.2 </a:t>
              </a:r>
              <a:endParaRPr kumimoji="0" lang="fr-FR" sz="12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76" name="Rectangle 75"/>
            <p:cNvSpPr/>
            <p:nvPr/>
          </p:nvSpPr>
          <p:spPr>
            <a:xfrm>
              <a:off x="-313432" y="234279"/>
              <a:ext cx="5274111" cy="722498"/>
            </a:xfrm>
            <a:prstGeom prst="rect">
              <a:avLst/>
            </a:prstGeom>
            <a:solidFill>
              <a:srgbClr val="7A8C8E">
                <a:lumMod val="60000"/>
                <a:lumOff val="40000"/>
              </a:srgbClr>
            </a:solidFill>
            <a:ln w="12700" cap="flat" cmpd="sng" algn="ctr">
              <a:solidFill>
                <a:srgbClr val="7A8C8E">
                  <a:lumMod val="60000"/>
                  <a:lumOff val="40000"/>
                </a:srgbClr>
              </a:solidFill>
              <a:prstDash val="solid"/>
              <a:miter lim="800000"/>
            </a:ln>
            <a:effectLst/>
          </p:spPr>
          <p:txBody>
            <a:bodyPr rtlCol="0" anchor="ctr"/>
            <a:lstStyle/>
            <a:p>
              <a:pPr marL="0" marR="0" lvl="0" indent="0" algn="ctr" defTabSz="914400" eaLnBrk="0" fontAlgn="base" latinLnBrk="0" hangingPunct="0">
                <a:lnSpc>
                  <a:spcPct val="90000"/>
                </a:lnSpc>
                <a:spcBef>
                  <a:spcPts val="500"/>
                </a:spcBef>
                <a:spcAft>
                  <a:spcPts val="335"/>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rPr>
                <a:t>Encourager le développement local social, économique et environnemental intégré et inclusif ainsi que la culture, le patrimoine naturel, le tourisme durable et la sécurité ailleurs que dans les zones urbaines</a:t>
              </a:r>
              <a:endParaRPr kumimoji="0" lang="fr-FR" sz="1200" b="0" i="0" u="none" strike="noStrike" kern="0" cap="none" spc="0" normalizeH="0" baseline="0" noProof="0" dirty="0">
                <a:ln>
                  <a:noFill/>
                </a:ln>
                <a:solidFill>
                  <a:sysClr val="window" lastClr="FFFFFF"/>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sp>
        <p:nvSpPr>
          <p:cNvPr id="78" name="ZoneTexte 77"/>
          <p:cNvSpPr txBox="1"/>
          <p:nvPr/>
        </p:nvSpPr>
        <p:spPr>
          <a:xfrm>
            <a:off x="7659556" y="3693966"/>
            <a:ext cx="1578769" cy="338554"/>
          </a:xfrm>
          <a:prstGeom prst="rect">
            <a:avLst/>
          </a:prstGeom>
          <a:noFill/>
        </p:spPr>
        <p:txBody>
          <a:bodyPr wrap="square" rtlCol="0">
            <a:spAutoFit/>
          </a:bodyPr>
          <a:lstStyle/>
          <a:p>
            <a:r>
              <a:rPr lang="fr-FR" sz="1600" dirty="0" smtClean="0">
                <a:solidFill>
                  <a:srgbClr val="0070C0"/>
                </a:solidFill>
              </a:rPr>
              <a:t>DOMO </a:t>
            </a:r>
            <a:r>
              <a:rPr lang="fr-FR" sz="1600" smtClean="0">
                <a:solidFill>
                  <a:srgbClr val="0070C0"/>
                </a:solidFill>
              </a:rPr>
              <a:t>page 188</a:t>
            </a:r>
            <a:endParaRPr lang="fr-FR" sz="1600" dirty="0">
              <a:solidFill>
                <a:srgbClr val="0070C0"/>
              </a:solidFill>
            </a:endParaRPr>
          </a:p>
        </p:txBody>
      </p:sp>
      <p:sp>
        <p:nvSpPr>
          <p:cNvPr id="43" name="ZoneTexte 42"/>
          <p:cNvSpPr txBox="1"/>
          <p:nvPr/>
        </p:nvSpPr>
        <p:spPr>
          <a:xfrm>
            <a:off x="0" y="1573817"/>
            <a:ext cx="761676" cy="369332"/>
          </a:xfrm>
          <a:prstGeom prst="rect">
            <a:avLst/>
          </a:prstGeom>
          <a:noFill/>
        </p:spPr>
        <p:txBody>
          <a:bodyPr wrap="square" rtlCol="0">
            <a:spAutoFit/>
          </a:bodyPr>
          <a:lstStyle/>
          <a:p>
            <a:r>
              <a:rPr lang="fr-FR" b="1" dirty="0" smtClean="0">
                <a:solidFill>
                  <a:schemeClr val="accent1"/>
                </a:solidFill>
              </a:rPr>
              <a:t>OS5</a:t>
            </a:r>
            <a:endParaRPr lang="fr-FR" b="1" dirty="0">
              <a:solidFill>
                <a:schemeClr val="accent1"/>
              </a:solidFill>
            </a:endParaRPr>
          </a:p>
        </p:txBody>
      </p:sp>
    </p:spTree>
    <p:extLst>
      <p:ext uri="{BB962C8B-B14F-4D97-AF65-F5344CB8AC3E}">
        <p14:creationId xmlns:p14="http://schemas.microsoft.com/office/powerpoint/2010/main" val="396159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54207" y="470688"/>
            <a:ext cx="5089793" cy="584775"/>
          </a:xfrm>
          <a:prstGeom prst="rect">
            <a:avLst/>
          </a:prstGeom>
          <a:noFill/>
        </p:spPr>
        <p:txBody>
          <a:bodyPr wrap="square" rtlCol="0">
            <a:spAutoFit/>
          </a:bodyPr>
          <a:lstStyle/>
          <a:p>
            <a:pPr algn="r"/>
            <a:r>
              <a:rPr lang="fr-FR" sz="3200" b="1" dirty="0" smtClean="0">
                <a:solidFill>
                  <a:srgbClr val="0A3083"/>
                </a:solidFill>
                <a:effectLst>
                  <a:outerShdw blurRad="38100" dist="38100" dir="2700000" algn="tl">
                    <a:srgbClr val="000000">
                      <a:alpha val="43137"/>
                    </a:srgbClr>
                  </a:outerShdw>
                </a:effectLst>
              </a:rPr>
              <a:t>Indicateurs de réalisation</a:t>
            </a:r>
            <a:endParaRPr lang="fr-FR" sz="3200" b="1" dirty="0">
              <a:solidFill>
                <a:srgbClr val="0A3083"/>
              </a:solidFill>
              <a:effectLst>
                <a:outerShdw blurRad="38100" dist="38100" dir="2700000" algn="tl">
                  <a:srgbClr val="000000">
                    <a:alpha val="43137"/>
                  </a:srgbClr>
                </a:outerShdw>
              </a:effectLst>
            </a:endParaRPr>
          </a:p>
        </p:txBody>
      </p:sp>
      <p:sp>
        <p:nvSpPr>
          <p:cNvPr id="4" name="Rectangle 3"/>
          <p:cNvSpPr/>
          <p:nvPr/>
        </p:nvSpPr>
        <p:spPr>
          <a:xfrm>
            <a:off x="322293" y="2351210"/>
            <a:ext cx="3327339" cy="1471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r>
              <a:rPr lang="fr-FR" sz="1600" b="1" smtClean="0"/>
              <a:t>OS5.2 </a:t>
            </a:r>
            <a:r>
              <a:rPr lang="fr-FR" sz="1600" b="1" dirty="0" smtClean="0"/>
              <a:t>- Action 1</a:t>
            </a:r>
          </a:p>
          <a:p>
            <a:pPr algn="ctr" eaLnBrk="0" fontAlgn="base" hangingPunct="0"/>
            <a:r>
              <a:rPr lang="fr-FR" sz="1600" b="1" dirty="0" smtClean="0"/>
              <a:t> </a:t>
            </a:r>
            <a:r>
              <a:rPr lang="fr-FR" sz="1600" dirty="0">
                <a:solidFill>
                  <a:schemeClr val="bg1"/>
                </a:solidFill>
                <a:latin typeface="Arial" panose="020B0604020202020204" pitchFamily="34" charset="0"/>
                <a:cs typeface="Arial" panose="020B0604020202020204" pitchFamily="34" charset="0"/>
              </a:rPr>
              <a:t>Amélioration de l’offre de services publics dans les domaines de la santé à travers le financement d’équipements publics</a:t>
            </a:r>
            <a:endParaRPr lang="fr-FR" sz="1600" u="sng" dirty="0">
              <a:solidFill>
                <a:schemeClr val="bg1"/>
              </a:solidFill>
              <a:latin typeface="Arial" panose="020B0604020202020204" pitchFamily="34" charset="0"/>
              <a:cs typeface="Arial" panose="020B0604020202020204" pitchFamily="34" charset="0"/>
            </a:endParaRPr>
          </a:p>
          <a:p>
            <a:pPr algn="ctr" eaLnBrk="0" fontAlgn="base" hangingPunct="0"/>
            <a:r>
              <a:rPr lang="fr-FR" sz="1600" b="1" dirty="0" smtClean="0"/>
              <a:t> </a:t>
            </a:r>
          </a:p>
        </p:txBody>
      </p:sp>
      <p:sp>
        <p:nvSpPr>
          <p:cNvPr id="5" name="Flèche droite 4"/>
          <p:cNvSpPr/>
          <p:nvPr/>
        </p:nvSpPr>
        <p:spPr>
          <a:xfrm>
            <a:off x="4252511" y="2657475"/>
            <a:ext cx="1344058" cy="328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5705737" y="2221358"/>
            <a:ext cx="2818686" cy="1200329"/>
          </a:xfrm>
          <a:prstGeom prst="rect">
            <a:avLst/>
          </a:prstGeom>
          <a:noFill/>
        </p:spPr>
        <p:txBody>
          <a:bodyPr wrap="square" rtlCol="0">
            <a:spAutoFit/>
          </a:bodyPr>
          <a:lstStyle/>
          <a:p>
            <a:r>
              <a:rPr lang="fr-FR" b="1" dirty="0"/>
              <a:t>Nombre de structures à vocation de santé et/ou de</a:t>
            </a:r>
          </a:p>
          <a:p>
            <a:r>
              <a:rPr lang="fr-FR" b="1" dirty="0"/>
              <a:t>solidarité créées ou réhabilitées</a:t>
            </a:r>
            <a:endParaRPr lang="fr-FR" sz="2400" b="1" dirty="0"/>
          </a:p>
        </p:txBody>
      </p:sp>
      <p:sp>
        <p:nvSpPr>
          <p:cNvPr id="9" name="Chevron 8"/>
          <p:cNvSpPr/>
          <p:nvPr/>
        </p:nvSpPr>
        <p:spPr>
          <a:xfrm>
            <a:off x="1985963" y="1165388"/>
            <a:ext cx="484632" cy="484632"/>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solidFill>
                <a:schemeClr val="tx1"/>
              </a:solidFill>
            </a:endParaRPr>
          </a:p>
        </p:txBody>
      </p:sp>
      <p:sp>
        <p:nvSpPr>
          <p:cNvPr id="10" name="Chevron 9"/>
          <p:cNvSpPr/>
          <p:nvPr/>
        </p:nvSpPr>
        <p:spPr>
          <a:xfrm>
            <a:off x="6872764" y="1165388"/>
            <a:ext cx="484632" cy="484632"/>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solidFill>
                <a:schemeClr val="tx1"/>
              </a:solidFill>
            </a:endParaRPr>
          </a:p>
        </p:txBody>
      </p:sp>
      <p:sp>
        <p:nvSpPr>
          <p:cNvPr id="11" name="ZoneTexte 10"/>
          <p:cNvSpPr txBox="1"/>
          <p:nvPr/>
        </p:nvSpPr>
        <p:spPr>
          <a:xfrm>
            <a:off x="1733051" y="1612513"/>
            <a:ext cx="990455" cy="461665"/>
          </a:xfrm>
          <a:prstGeom prst="rect">
            <a:avLst/>
          </a:prstGeom>
          <a:noFill/>
        </p:spPr>
        <p:txBody>
          <a:bodyPr wrap="square" rtlCol="0">
            <a:spAutoFit/>
          </a:bodyPr>
          <a:lstStyle/>
          <a:p>
            <a:r>
              <a:rPr lang="fr-FR" sz="2400" b="1" dirty="0" smtClean="0">
                <a:solidFill>
                  <a:srgbClr val="0A3083"/>
                </a:solidFill>
              </a:rPr>
              <a:t>2021</a:t>
            </a:r>
            <a:endParaRPr lang="fr-FR" sz="2400" b="1" dirty="0">
              <a:solidFill>
                <a:srgbClr val="0A3083"/>
              </a:solidFill>
            </a:endParaRPr>
          </a:p>
        </p:txBody>
      </p:sp>
      <p:sp>
        <p:nvSpPr>
          <p:cNvPr id="12" name="ZoneTexte 11"/>
          <p:cNvSpPr txBox="1"/>
          <p:nvPr/>
        </p:nvSpPr>
        <p:spPr>
          <a:xfrm>
            <a:off x="6711220" y="1659929"/>
            <a:ext cx="962326" cy="461665"/>
          </a:xfrm>
          <a:prstGeom prst="rect">
            <a:avLst/>
          </a:prstGeom>
          <a:noFill/>
        </p:spPr>
        <p:txBody>
          <a:bodyPr wrap="square" rtlCol="0">
            <a:spAutoFit/>
          </a:bodyPr>
          <a:lstStyle/>
          <a:p>
            <a:r>
              <a:rPr lang="fr-FR" sz="2400" b="1" dirty="0" smtClean="0">
                <a:solidFill>
                  <a:srgbClr val="0A3083"/>
                </a:solidFill>
              </a:rPr>
              <a:t>2029</a:t>
            </a:r>
            <a:endParaRPr lang="fr-FR" sz="2400" b="1" dirty="0">
              <a:solidFill>
                <a:srgbClr val="0A3083"/>
              </a:solidFill>
            </a:endParaRPr>
          </a:p>
        </p:txBody>
      </p:sp>
    </p:spTree>
    <p:extLst>
      <p:ext uri="{BB962C8B-B14F-4D97-AF65-F5344CB8AC3E}">
        <p14:creationId xmlns:p14="http://schemas.microsoft.com/office/powerpoint/2010/main" val="3375882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BF71FE-BD87-CD17-36C1-640D6F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ZoneTexte 3">
            <a:extLst>
              <a:ext uri="{FF2B5EF4-FFF2-40B4-BE49-F238E27FC236}">
                <a16:creationId xmlns:a16="http://schemas.microsoft.com/office/drawing/2014/main" id="{C589D8D9-7544-E847-9496-17FE410DC56D}"/>
              </a:ext>
            </a:extLst>
          </p:cNvPr>
          <p:cNvSpPr txBox="1"/>
          <p:nvPr/>
        </p:nvSpPr>
        <p:spPr>
          <a:xfrm>
            <a:off x="219033" y="1585234"/>
            <a:ext cx="8705933" cy="2554545"/>
          </a:xfrm>
          <a:prstGeom prst="rect">
            <a:avLst/>
          </a:prstGeom>
          <a:noFill/>
        </p:spPr>
        <p:txBody>
          <a:bodyPr wrap="square" rtlCol="0">
            <a:spAutoFit/>
          </a:bodyPr>
          <a:lstStyle/>
          <a:p>
            <a:pPr algn="r"/>
            <a:r>
              <a:rPr lang="fr-FR" sz="3200" b="1" dirty="0" err="1" smtClean="0">
                <a:solidFill>
                  <a:srgbClr val="243D71"/>
                </a:solidFill>
                <a:latin typeface="Arial" panose="020B0604020202020204" pitchFamily="34" charset="0"/>
                <a:cs typeface="Arial" panose="020B0604020202020204" pitchFamily="34" charset="0"/>
              </a:rPr>
              <a:t>OS5-PI7</a:t>
            </a:r>
            <a:r>
              <a:rPr lang="fr-FR" sz="3200" b="1" dirty="0" smtClean="0">
                <a:solidFill>
                  <a:srgbClr val="243D71"/>
                </a:solidFill>
                <a:latin typeface="Arial" panose="020B0604020202020204" pitchFamily="34" charset="0"/>
                <a:cs typeface="Arial" panose="020B0604020202020204" pitchFamily="34" charset="0"/>
              </a:rPr>
              <a:t>- OS 5.2 Action 1  </a:t>
            </a:r>
          </a:p>
          <a:p>
            <a:pPr algn="r"/>
            <a:endParaRPr lang="fr-FR" sz="3200" b="1" dirty="0">
              <a:solidFill>
                <a:srgbClr val="243D71"/>
              </a:solidFill>
              <a:latin typeface="Arial" panose="020B0604020202020204" pitchFamily="34" charset="0"/>
              <a:cs typeface="Arial" panose="020B0604020202020204" pitchFamily="34" charset="0"/>
            </a:endParaRPr>
          </a:p>
          <a:p>
            <a:pPr algn="ctr"/>
            <a:r>
              <a:rPr lang="fr-FR" sz="3200" b="1" dirty="0" smtClean="0">
                <a:solidFill>
                  <a:srgbClr val="243D71"/>
                </a:solidFill>
                <a:latin typeface="Arial" panose="020B0604020202020204" pitchFamily="34" charset="0"/>
                <a:cs typeface="Arial" panose="020B0604020202020204" pitchFamily="34" charset="0"/>
              </a:rPr>
              <a:t>« Amélioration de l’offre de services publics dans les domaines de la </a:t>
            </a:r>
            <a:r>
              <a:rPr lang="fr-FR" sz="3200" b="1" smtClean="0">
                <a:solidFill>
                  <a:srgbClr val="243D71"/>
                </a:solidFill>
                <a:latin typeface="Arial" panose="020B0604020202020204" pitchFamily="34" charset="0"/>
                <a:cs typeface="Arial" panose="020B0604020202020204" pitchFamily="34" charset="0"/>
              </a:rPr>
              <a:t>santé à </a:t>
            </a:r>
            <a:r>
              <a:rPr lang="fr-FR" sz="3200" b="1" dirty="0" smtClean="0">
                <a:solidFill>
                  <a:srgbClr val="243D71"/>
                </a:solidFill>
                <a:latin typeface="Arial" panose="020B0604020202020204" pitchFamily="34" charset="0"/>
                <a:cs typeface="Arial" panose="020B0604020202020204" pitchFamily="34" charset="0"/>
              </a:rPr>
              <a:t>travers le financement d’équipements publics»</a:t>
            </a:r>
            <a:endParaRPr lang="fr-FR" sz="32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02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89D8D9-7544-E847-9496-17FE410DC56D}"/>
              </a:ext>
            </a:extLst>
          </p:cNvPr>
          <p:cNvSpPr txBox="1"/>
          <p:nvPr/>
        </p:nvSpPr>
        <p:spPr>
          <a:xfrm>
            <a:off x="304389" y="1420677"/>
            <a:ext cx="8090332" cy="1384995"/>
          </a:xfrm>
          <a:prstGeom prst="rect">
            <a:avLst/>
          </a:prstGeom>
          <a:noFill/>
        </p:spPr>
        <p:txBody>
          <a:bodyPr wrap="square" rtlCol="0">
            <a:spAutoFit/>
          </a:bodyPr>
          <a:lstStyle/>
          <a:p>
            <a:pPr algn="r"/>
            <a:r>
              <a:rPr lang="fr-FR" sz="2800" b="1" dirty="0" smtClean="0">
                <a:solidFill>
                  <a:srgbClr val="243D71"/>
                </a:solidFill>
                <a:latin typeface="Arial" panose="020B0604020202020204" pitchFamily="34" charset="0"/>
                <a:cs typeface="Arial" panose="020B0604020202020204" pitchFamily="34" charset="0"/>
              </a:rPr>
              <a:t>Comment le FEDER va-t-il soutenir l’amélioration </a:t>
            </a:r>
            <a:r>
              <a:rPr lang="fr-FR" sz="2800" b="1" dirty="0">
                <a:solidFill>
                  <a:srgbClr val="243D71"/>
                </a:solidFill>
                <a:latin typeface="Arial" panose="020B0604020202020204" pitchFamily="34" charset="0"/>
                <a:cs typeface="Arial" panose="020B0604020202020204" pitchFamily="34" charset="0"/>
              </a:rPr>
              <a:t>de l’offre de services publics dans les domaines de la </a:t>
            </a:r>
            <a:r>
              <a:rPr lang="fr-FR" sz="2800" b="1" dirty="0" smtClean="0">
                <a:solidFill>
                  <a:srgbClr val="243D71"/>
                </a:solidFill>
                <a:latin typeface="Arial" panose="020B0604020202020204" pitchFamily="34" charset="0"/>
                <a:cs typeface="Arial" panose="020B0604020202020204" pitchFamily="34" charset="0"/>
              </a:rPr>
              <a:t>santé ?</a:t>
            </a:r>
            <a:endParaRPr lang="fr-FR" sz="2800" b="1" dirty="0">
              <a:solidFill>
                <a:srgbClr val="243D71"/>
              </a:solidFill>
              <a:latin typeface="Arial" panose="020B0604020202020204" pitchFamily="34" charset="0"/>
              <a:cs typeface="Arial" panose="020B0604020202020204" pitchFamily="34" charset="0"/>
            </a:endParaRPr>
          </a:p>
        </p:txBody>
      </p:sp>
      <p:sp>
        <p:nvSpPr>
          <p:cNvPr id="4" name="Rectangle 3"/>
          <p:cNvSpPr/>
          <p:nvPr/>
        </p:nvSpPr>
        <p:spPr>
          <a:xfrm>
            <a:off x="304389" y="3522929"/>
            <a:ext cx="8512587" cy="1938992"/>
          </a:xfrm>
          <a:prstGeom prst="rect">
            <a:avLst/>
          </a:prstGeom>
        </p:spPr>
        <p:txBody>
          <a:bodyPr wrap="square">
            <a:spAutoFit/>
          </a:bodyPr>
          <a:lstStyle/>
          <a:p>
            <a:pPr marL="285750" indent="-285750" algn="just">
              <a:buFont typeface="Wingdings" panose="05000000000000000000" pitchFamily="2" charset="2"/>
              <a:buChar char="q"/>
            </a:pPr>
            <a:r>
              <a:rPr lang="fr-FR" sz="2000" dirty="0">
                <a:solidFill>
                  <a:srgbClr val="243D71"/>
                </a:solidFill>
                <a:latin typeface="Arial" panose="020B0604020202020204" pitchFamily="34" charset="0"/>
                <a:cs typeface="Arial" panose="020B0604020202020204" pitchFamily="34" charset="0"/>
              </a:rPr>
              <a:t>Accompagner </a:t>
            </a:r>
            <a:r>
              <a:rPr lang="fr-FR" sz="2000" dirty="0" smtClean="0">
                <a:solidFill>
                  <a:srgbClr val="243D71"/>
                </a:solidFill>
                <a:latin typeface="Arial" panose="020B0604020202020204" pitchFamily="34" charset="0"/>
                <a:cs typeface="Arial" panose="020B0604020202020204" pitchFamily="34" charset="0"/>
              </a:rPr>
              <a:t>la création</a:t>
            </a:r>
            <a:r>
              <a:rPr lang="fr-FR" sz="2000" dirty="0">
                <a:solidFill>
                  <a:srgbClr val="243D71"/>
                </a:solidFill>
                <a:latin typeface="Arial" panose="020B0604020202020204" pitchFamily="34" charset="0"/>
                <a:cs typeface="Arial" panose="020B0604020202020204" pitchFamily="34" charset="0"/>
              </a:rPr>
              <a:t>, extension et réhabilitation des structures d’exercice coordonnés </a:t>
            </a:r>
            <a:r>
              <a:rPr lang="fr-FR" sz="2000" b="1" dirty="0" smtClean="0">
                <a:solidFill>
                  <a:srgbClr val="243D71"/>
                </a:solidFill>
                <a:latin typeface="Arial" panose="020B0604020202020204" pitchFamily="34" charset="0"/>
                <a:cs typeface="Arial" panose="020B0604020202020204" pitchFamily="34" charset="0"/>
              </a:rPr>
              <a:t>Catégorie 1</a:t>
            </a:r>
            <a:endParaRPr lang="fr-FR" sz="2000" b="1" dirty="0">
              <a:solidFill>
                <a:srgbClr val="243D71"/>
              </a:solidFill>
              <a:latin typeface="Arial" panose="020B0604020202020204" pitchFamily="34" charset="0"/>
              <a:cs typeface="Arial" panose="020B0604020202020204" pitchFamily="34" charset="0"/>
            </a:endParaRPr>
          </a:p>
          <a:p>
            <a:pPr algn="just"/>
            <a:endParaRPr lang="fr-FR" sz="2000" dirty="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fr-FR" sz="2000" dirty="0">
              <a:solidFill>
                <a:srgbClr val="243D7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fr-FR" sz="2000" dirty="0" smtClean="0">
                <a:solidFill>
                  <a:srgbClr val="243D71"/>
                </a:solidFill>
                <a:latin typeface="Arial" panose="020B0604020202020204" pitchFamily="34" charset="0"/>
                <a:cs typeface="Arial" panose="020B0604020202020204" pitchFamily="34" charset="0"/>
              </a:rPr>
              <a:t>Accompagner la </a:t>
            </a:r>
            <a:r>
              <a:rPr lang="fr-FR" sz="2000" dirty="0">
                <a:solidFill>
                  <a:srgbClr val="243D71"/>
                </a:solidFill>
                <a:latin typeface="Arial" panose="020B0604020202020204" pitchFamily="34" charset="0"/>
                <a:cs typeface="Arial" panose="020B0604020202020204" pitchFamily="34" charset="0"/>
              </a:rPr>
              <a:t>c</a:t>
            </a:r>
            <a:r>
              <a:rPr lang="fr-FR" sz="2000" dirty="0" smtClean="0">
                <a:solidFill>
                  <a:srgbClr val="243D71"/>
                </a:solidFill>
                <a:latin typeface="Arial" panose="020B0604020202020204" pitchFamily="34" charset="0"/>
                <a:cs typeface="Arial" panose="020B0604020202020204" pitchFamily="34" charset="0"/>
              </a:rPr>
              <a:t>réation</a:t>
            </a:r>
            <a:r>
              <a:rPr lang="fr-FR" sz="2000" dirty="0">
                <a:solidFill>
                  <a:srgbClr val="243D71"/>
                </a:solidFill>
                <a:latin typeface="Arial" panose="020B0604020202020204" pitchFamily="34" charset="0"/>
                <a:cs typeface="Arial" panose="020B0604020202020204" pitchFamily="34" charset="0"/>
              </a:rPr>
              <a:t>, extension ou réhabilitation d’équipements publics de solidarité </a:t>
            </a:r>
            <a:r>
              <a:rPr lang="fr-FR" sz="2000" dirty="0" smtClean="0">
                <a:solidFill>
                  <a:srgbClr val="243D71"/>
                </a:solidFill>
                <a:latin typeface="Arial" panose="020B0604020202020204" pitchFamily="34" charset="0"/>
                <a:cs typeface="Arial" panose="020B0604020202020204" pitchFamily="34" charset="0"/>
              </a:rPr>
              <a:t>innovants </a:t>
            </a:r>
            <a:r>
              <a:rPr lang="fr-FR" sz="2000" b="1" dirty="0" smtClean="0">
                <a:solidFill>
                  <a:srgbClr val="243D71"/>
                </a:solidFill>
                <a:latin typeface="Arial" panose="020B0604020202020204" pitchFamily="34" charset="0"/>
                <a:cs typeface="Arial" panose="020B0604020202020204" pitchFamily="34" charset="0"/>
              </a:rPr>
              <a:t>Catégorie 2</a:t>
            </a:r>
            <a:endParaRPr lang="fr-FR" sz="2000" b="1" dirty="0">
              <a:solidFill>
                <a:srgbClr val="243D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487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2382" y="768064"/>
            <a:ext cx="2796778" cy="584775"/>
          </a:xfrm>
          <a:prstGeom prst="rect">
            <a:avLst/>
          </a:prstGeom>
        </p:spPr>
        <p:txBody>
          <a:bodyPr wrap="square">
            <a:spAutoFit/>
          </a:bodyPr>
          <a:lstStyle/>
          <a:p>
            <a:r>
              <a:rPr lang="fr-FR" sz="3200" dirty="0">
                <a:solidFill>
                  <a:srgbClr val="243D71"/>
                </a:solidFill>
                <a:latin typeface="Arial" panose="020B0604020202020204" pitchFamily="34" charset="0"/>
                <a:cs typeface="Arial" panose="020B0604020202020204" pitchFamily="34" charset="0"/>
              </a:rPr>
              <a:t> </a:t>
            </a:r>
            <a:r>
              <a:rPr lang="fr-FR" sz="3200" b="1" dirty="0" smtClean="0">
                <a:solidFill>
                  <a:srgbClr val="243D71"/>
                </a:solidFill>
                <a:latin typeface="Arial" panose="020B0604020202020204" pitchFamily="34" charset="0"/>
                <a:cs typeface="Arial" panose="020B0604020202020204" pitchFamily="34" charset="0"/>
              </a:rPr>
              <a:t>Catégorie 1</a:t>
            </a:r>
            <a:endParaRPr lang="fr-FR" sz="3200" b="1" dirty="0">
              <a:solidFill>
                <a:srgbClr val="243D71"/>
              </a:solidFill>
              <a:latin typeface="Arial" panose="020B0604020202020204" pitchFamily="34" charset="0"/>
              <a:cs typeface="Arial" panose="020B0604020202020204" pitchFamily="34" charset="0"/>
            </a:endParaRPr>
          </a:p>
        </p:txBody>
      </p:sp>
      <p:sp>
        <p:nvSpPr>
          <p:cNvPr id="3" name="Rectangle 2"/>
          <p:cNvSpPr/>
          <p:nvPr/>
        </p:nvSpPr>
        <p:spPr>
          <a:xfrm>
            <a:off x="168165" y="1623195"/>
            <a:ext cx="8586952" cy="2862322"/>
          </a:xfrm>
          <a:prstGeom prst="rect">
            <a:avLst/>
          </a:prstGeom>
        </p:spPr>
        <p:txBody>
          <a:bodyPr wrap="square">
            <a:spAutoFit/>
          </a:bodyPr>
          <a:lstStyle/>
          <a:p>
            <a:pPr marL="342900" indent="-342900" algn="just">
              <a:buFont typeface="Wingdings" panose="05000000000000000000" pitchFamily="2" charset="2"/>
              <a:buChar char="§"/>
            </a:pPr>
            <a:r>
              <a:rPr lang="fr-FR" sz="2000" dirty="0">
                <a:solidFill>
                  <a:srgbClr val="243D71"/>
                </a:solidFill>
                <a:latin typeface="Arial" panose="020B0604020202020204" pitchFamily="34" charset="0"/>
                <a:cs typeface="Arial" panose="020B0604020202020204" pitchFamily="34" charset="0"/>
              </a:rPr>
              <a:t>Les demandes de subvention concernent : la création, l’extension ou la réhabilitation de structures d’exercice de soins coordonnées en zones </a:t>
            </a:r>
            <a:r>
              <a:rPr lang="fr-FR" sz="2000" dirty="0" err="1">
                <a:solidFill>
                  <a:srgbClr val="243D71"/>
                </a:solidFill>
                <a:latin typeface="Arial" panose="020B0604020202020204" pitchFamily="34" charset="0"/>
                <a:cs typeface="Arial" panose="020B0604020202020204" pitchFamily="34" charset="0"/>
              </a:rPr>
              <a:t>sous-dotées</a:t>
            </a:r>
            <a:r>
              <a:rPr lang="fr-FR" sz="2000" dirty="0">
                <a:solidFill>
                  <a:srgbClr val="243D71"/>
                </a:solidFill>
                <a:latin typeface="Arial" panose="020B0604020202020204" pitchFamily="34" charset="0"/>
                <a:cs typeface="Arial" panose="020B0604020202020204" pitchFamily="34" charset="0"/>
              </a:rPr>
              <a:t> en offre de soin et en milieu rural </a:t>
            </a:r>
          </a:p>
          <a:p>
            <a:pPr algn="just"/>
            <a:endParaRPr lang="fr-FR" sz="2000" dirty="0">
              <a:solidFill>
                <a:srgbClr val="243D7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000" dirty="0" smtClean="0">
                <a:solidFill>
                  <a:srgbClr val="243D71"/>
                </a:solidFill>
                <a:latin typeface="Arial" panose="020B0604020202020204" pitchFamily="34" charset="0"/>
                <a:cs typeface="Arial" panose="020B0604020202020204" pitchFamily="34" charset="0"/>
              </a:rPr>
              <a:t>L’opération peut inclure </a:t>
            </a:r>
            <a:r>
              <a:rPr lang="fr-FR" sz="2000" dirty="0">
                <a:solidFill>
                  <a:srgbClr val="243D71"/>
                </a:solidFill>
                <a:latin typeface="Arial" panose="020B0604020202020204" pitchFamily="34" charset="0"/>
                <a:cs typeface="Arial" panose="020B0604020202020204" pitchFamily="34" charset="0"/>
              </a:rPr>
              <a:t>l’aménagement de logements à destination des professionnels de santé. </a:t>
            </a:r>
          </a:p>
          <a:p>
            <a:pPr algn="just"/>
            <a:endParaRPr lang="fr-FR" sz="2000" dirty="0">
              <a:solidFill>
                <a:srgbClr val="243D7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000" dirty="0">
                <a:solidFill>
                  <a:srgbClr val="243D71"/>
                </a:solidFill>
                <a:latin typeface="Arial" panose="020B0604020202020204" pitchFamily="34" charset="0"/>
                <a:cs typeface="Arial" panose="020B0604020202020204" pitchFamily="34" charset="0"/>
              </a:rPr>
              <a:t>La demande de subvention peut être constituée uniquement d’un projet de rénovation et d’aménagement de logements. </a:t>
            </a:r>
          </a:p>
        </p:txBody>
      </p:sp>
    </p:spTree>
    <p:extLst>
      <p:ext uri="{BB962C8B-B14F-4D97-AF65-F5344CB8AC3E}">
        <p14:creationId xmlns:p14="http://schemas.microsoft.com/office/powerpoint/2010/main" val="3482031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20203</TotalTime>
  <Words>1394</Words>
  <Application>Microsoft Office PowerPoint</Application>
  <PresentationFormat>Affichage à l'écran (4:3)</PresentationFormat>
  <Paragraphs>254</Paragraphs>
  <Slides>32</Slides>
  <Notes>31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Calibri</vt:lpstr>
      <vt:lpstr>Calibri Light</vt:lpstr>
      <vt:lpstr>Courier New</vt:lpstr>
      <vt:lpstr>Symbol</vt:lpstr>
      <vt:lpstr>Times New Roman</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Conseil NPdCP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WANESSE Thomas</dc:creator>
  <cp:lastModifiedBy>Sabrina BERBACHE</cp:lastModifiedBy>
  <cp:revision>320</cp:revision>
  <cp:lastPrinted>2023-05-25T06:58:35Z</cp:lastPrinted>
  <dcterms:created xsi:type="dcterms:W3CDTF">2016-09-06T08:13:42Z</dcterms:created>
  <dcterms:modified xsi:type="dcterms:W3CDTF">2023-09-10T18:11:08Z</dcterms:modified>
</cp:coreProperties>
</file>