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9"/>
  </p:notesMasterIdLst>
  <p:handoutMasterIdLst>
    <p:handoutMasterId r:id="rId40"/>
  </p:handoutMasterIdLst>
  <p:sldIdLst>
    <p:sldId id="291" r:id="rId2"/>
    <p:sldId id="298" r:id="rId3"/>
    <p:sldId id="276" r:id="rId4"/>
    <p:sldId id="296" r:id="rId5"/>
    <p:sldId id="302" r:id="rId6"/>
    <p:sldId id="299" r:id="rId7"/>
    <p:sldId id="294" r:id="rId8"/>
    <p:sldId id="289" r:id="rId9"/>
    <p:sldId id="300" r:id="rId10"/>
    <p:sldId id="287" r:id="rId11"/>
    <p:sldId id="293" r:id="rId12"/>
    <p:sldId id="337" r:id="rId13"/>
    <p:sldId id="308" r:id="rId14"/>
    <p:sldId id="309" r:id="rId15"/>
    <p:sldId id="311" r:id="rId16"/>
    <p:sldId id="312" r:id="rId17"/>
    <p:sldId id="316" r:id="rId18"/>
    <p:sldId id="317" r:id="rId19"/>
    <p:sldId id="318" r:id="rId20"/>
    <p:sldId id="319" r:id="rId21"/>
    <p:sldId id="320" r:id="rId22"/>
    <p:sldId id="321" r:id="rId23"/>
    <p:sldId id="322" r:id="rId24"/>
    <p:sldId id="323" r:id="rId25"/>
    <p:sldId id="324" r:id="rId26"/>
    <p:sldId id="325" r:id="rId27"/>
    <p:sldId id="338" r:id="rId28"/>
    <p:sldId id="327" r:id="rId29"/>
    <p:sldId id="339" r:id="rId30"/>
    <p:sldId id="329" r:id="rId31"/>
    <p:sldId id="330" r:id="rId32"/>
    <p:sldId id="331" r:id="rId33"/>
    <p:sldId id="332" r:id="rId34"/>
    <p:sldId id="333" r:id="rId35"/>
    <p:sldId id="334" r:id="rId36"/>
    <p:sldId id="336" r:id="rId37"/>
    <p:sldId id="258" r:id="rId38"/>
  </p:sldIdLst>
  <p:sldSz cx="9144000" cy="5143500" type="screen16x9"/>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083"/>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641" autoAdjust="0"/>
  </p:normalViewPr>
  <p:slideViewPr>
    <p:cSldViewPr snapToGrid="0">
      <p:cViewPr varScale="1">
        <p:scale>
          <a:sx n="116" d="100"/>
          <a:sy n="116" d="100"/>
        </p:scale>
        <p:origin x="336" y="77"/>
      </p:cViewPr>
      <p:guideLst>
        <p:guide orient="horz" pos="2160"/>
        <p:guide pos="2880"/>
        <p:guide orient="horz" pos="1620"/>
      </p:guideLst>
    </p:cSldViewPr>
  </p:slideViewPr>
  <p:notesTextViewPr>
    <p:cViewPr>
      <p:scale>
        <a:sx n="50" d="100"/>
        <a:sy n="50" d="100"/>
      </p:scale>
      <p:origin x="0" y="0"/>
    </p:cViewPr>
  </p:notesTextViewPr>
  <p:sorterViewPr>
    <p:cViewPr>
      <p:scale>
        <a:sx n="66" d="100"/>
        <a:sy n="66" d="100"/>
      </p:scale>
      <p:origin x="0" y="0"/>
    </p:cViewPr>
  </p:sorterViewPr>
  <p:notesViewPr>
    <p:cSldViewPr snapToGrid="0">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49A89F8-85C8-4CFD-85BF-40AB668CB760}" type="datetimeFigureOut">
              <a:rPr lang="fr-FR" smtClean="0"/>
              <a:t>17/01/2024</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3A7DA9C0-BA19-48ED-A724-30271D6C36EE}" type="slidenum">
              <a:rPr lang="fr-FR" smtClean="0"/>
              <a:t>‹N°›</a:t>
            </a:fld>
            <a:endParaRPr lang="fr-FR"/>
          </a:p>
        </p:txBody>
      </p:sp>
    </p:spTree>
    <p:extLst>
      <p:ext uri="{BB962C8B-B14F-4D97-AF65-F5344CB8AC3E}">
        <p14:creationId xmlns:p14="http://schemas.microsoft.com/office/powerpoint/2010/main" val="3088199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3FE6FCF-4D22-4BC2-8113-38F9104223D3}" type="datetimeFigureOut">
              <a:rPr lang="fr-FR" smtClean="0"/>
              <a:t>17/01/2024</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93A38-F8AD-486A-936F-BBB8A495F682}" type="slidenum">
              <a:rPr lang="fr-FR" smtClean="0"/>
              <a:t>‹N°›</a:t>
            </a:fld>
            <a:endParaRPr lang="fr-FR"/>
          </a:p>
        </p:txBody>
      </p:sp>
    </p:spTree>
    <p:extLst>
      <p:ext uri="{BB962C8B-B14F-4D97-AF65-F5344CB8AC3E}">
        <p14:creationId xmlns:p14="http://schemas.microsoft.com/office/powerpoint/2010/main" val="1660838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Deuxième</a:t>
            </a:r>
            <a:r>
              <a:rPr lang="fr-FR" baseline="0" dirty="0"/>
              <a:t> aspect de la définition de la feuille de route: la bonne coordination des acteurs. </a:t>
            </a:r>
          </a:p>
          <a:p>
            <a:r>
              <a:rPr lang="fr-FR" baseline="0" dirty="0"/>
              <a:t>L’</a:t>
            </a:r>
            <a:r>
              <a:rPr lang="fr-FR" baseline="0" dirty="0" err="1"/>
              <a:t>écosytème</a:t>
            </a:r>
            <a:r>
              <a:rPr lang="fr-FR" baseline="0" dirty="0"/>
              <a:t> est riche: …</a:t>
            </a:r>
          </a:p>
          <a:p>
            <a:r>
              <a:rPr lang="fr-FR" baseline="0" dirty="0"/>
              <a:t>L’idée est de permettre au chef d’entreprise et aux acteurs de la filière de bien se repérer, de bien s’orienter vers les différents </a:t>
            </a:r>
            <a:r>
              <a:rPr lang="fr-FR" baseline="0" dirty="0" err="1"/>
              <a:t>accompagenements</a:t>
            </a:r>
            <a:r>
              <a:rPr lang="fr-FR" baseline="0" dirty="0"/>
              <a:t> possibles. </a:t>
            </a:r>
          </a:p>
          <a:p>
            <a:r>
              <a:rPr lang="fr-FR" baseline="0" dirty="0"/>
              <a:t>Selon les besoins, les projets de développement. </a:t>
            </a:r>
          </a:p>
          <a:p>
            <a:r>
              <a:rPr lang="fr-FR" baseline="0" dirty="0"/>
              <a:t>Objectif: bonne lisibilité des actions et bon maillage territorial</a:t>
            </a:r>
            <a:endParaRPr lang="fr-FR" dirty="0"/>
          </a:p>
        </p:txBody>
      </p:sp>
      <p:sp>
        <p:nvSpPr>
          <p:cNvPr id="4" name="Espace réservé du numéro de diapositive 3"/>
          <p:cNvSpPr>
            <a:spLocks noGrp="1"/>
          </p:cNvSpPr>
          <p:nvPr>
            <p:ph type="sldNum" sz="quarter" idx="10"/>
          </p:nvPr>
        </p:nvSpPr>
        <p:spPr/>
        <p:txBody>
          <a:bodyPr/>
          <a:lstStyle/>
          <a:p>
            <a:fld id="{5272F8F8-AA4D-4231-932C-ED450306C5D8}" type="slidenum">
              <a:rPr lang="fr-FR" smtClean="0"/>
              <a:t>1</a:t>
            </a:fld>
            <a:endParaRPr lang="fr-FR"/>
          </a:p>
        </p:txBody>
      </p:sp>
    </p:spTree>
    <p:extLst>
      <p:ext uri="{BB962C8B-B14F-4D97-AF65-F5344CB8AC3E}">
        <p14:creationId xmlns:p14="http://schemas.microsoft.com/office/powerpoint/2010/main" val="44583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2022</a:t>
            </a:r>
            <a:r>
              <a:rPr lang="fr-FR" baseline="0" dirty="0" smtClean="0"/>
              <a:t> : baisse du nombre de projets déposés / moyenne des soutiens 9800 € (y compris 6 projets stratégiques) </a:t>
            </a:r>
            <a:endParaRPr lang="fr-FR" dirty="0"/>
          </a:p>
        </p:txBody>
      </p:sp>
      <p:sp>
        <p:nvSpPr>
          <p:cNvPr id="4" name="Espace réservé du numéro de diapositive 3"/>
          <p:cNvSpPr>
            <a:spLocks noGrp="1"/>
          </p:cNvSpPr>
          <p:nvPr>
            <p:ph type="sldNum" sz="quarter" idx="10"/>
          </p:nvPr>
        </p:nvSpPr>
        <p:spPr/>
        <p:txBody>
          <a:bodyPr/>
          <a:lstStyle/>
          <a:p>
            <a:fld id="{9DC74719-F22D-4BAE-A036-4D81C46E5669}" type="slidenum">
              <a:rPr lang="fr-FR" smtClean="0"/>
              <a:t>4</a:t>
            </a:fld>
            <a:endParaRPr lang="fr-FR"/>
          </a:p>
        </p:txBody>
      </p:sp>
    </p:spTree>
    <p:extLst>
      <p:ext uri="{BB962C8B-B14F-4D97-AF65-F5344CB8AC3E}">
        <p14:creationId xmlns:p14="http://schemas.microsoft.com/office/powerpoint/2010/main" val="410578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2022</a:t>
            </a:r>
            <a:r>
              <a:rPr lang="fr-FR" baseline="0" dirty="0" smtClean="0"/>
              <a:t> : baisse du nombre de projets déposés / moyenne des soutiens 9800 € (y compris 6 projets stratégiques) </a:t>
            </a:r>
            <a:endParaRPr lang="fr-FR" dirty="0"/>
          </a:p>
        </p:txBody>
      </p:sp>
      <p:sp>
        <p:nvSpPr>
          <p:cNvPr id="4" name="Espace réservé du numéro de diapositive 3"/>
          <p:cNvSpPr>
            <a:spLocks noGrp="1"/>
          </p:cNvSpPr>
          <p:nvPr>
            <p:ph type="sldNum" sz="quarter" idx="10"/>
          </p:nvPr>
        </p:nvSpPr>
        <p:spPr/>
        <p:txBody>
          <a:bodyPr/>
          <a:lstStyle/>
          <a:p>
            <a:fld id="{9DC74719-F22D-4BAE-A036-4D81C46E5669}" type="slidenum">
              <a:rPr lang="fr-FR" smtClean="0"/>
              <a:t>5</a:t>
            </a:fld>
            <a:endParaRPr lang="fr-FR"/>
          </a:p>
        </p:txBody>
      </p:sp>
    </p:spTree>
    <p:extLst>
      <p:ext uri="{BB962C8B-B14F-4D97-AF65-F5344CB8AC3E}">
        <p14:creationId xmlns:p14="http://schemas.microsoft.com/office/powerpoint/2010/main" val="1052276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b="0" dirty="0"/>
          </a:p>
        </p:txBody>
      </p:sp>
      <p:sp>
        <p:nvSpPr>
          <p:cNvPr id="4" name="Tijdelijke aanduiding voor dianummer 3"/>
          <p:cNvSpPr>
            <a:spLocks noGrp="1"/>
          </p:cNvSpPr>
          <p:nvPr>
            <p:ph type="sldNum" sz="quarter" idx="5"/>
          </p:nvPr>
        </p:nvSpPr>
        <p:spPr/>
        <p:txBody>
          <a:bodyPr/>
          <a:lstStyle/>
          <a:p>
            <a:fld id="{D0693A38-F8AD-486A-936F-BBB8A495F682}" type="slidenum">
              <a:rPr lang="fr-FR" smtClean="0"/>
              <a:t>7</a:t>
            </a:fld>
            <a:endParaRPr lang="fr-FR"/>
          </a:p>
        </p:txBody>
      </p:sp>
    </p:spTree>
    <p:extLst>
      <p:ext uri="{BB962C8B-B14F-4D97-AF65-F5344CB8AC3E}">
        <p14:creationId xmlns:p14="http://schemas.microsoft.com/office/powerpoint/2010/main" val="583043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2022</a:t>
            </a:r>
            <a:r>
              <a:rPr lang="fr-FR" baseline="0" dirty="0" smtClean="0"/>
              <a:t> : baisse du nombre de projets déposés / moyenne des soutiens 9800 € (y compris 6 projets stratégiques) </a:t>
            </a:r>
            <a:endParaRPr lang="fr-FR" dirty="0"/>
          </a:p>
        </p:txBody>
      </p:sp>
      <p:sp>
        <p:nvSpPr>
          <p:cNvPr id="4" name="Espace réservé du numéro de diapositive 3"/>
          <p:cNvSpPr>
            <a:spLocks noGrp="1"/>
          </p:cNvSpPr>
          <p:nvPr>
            <p:ph type="sldNum" sz="quarter" idx="10"/>
          </p:nvPr>
        </p:nvSpPr>
        <p:spPr/>
        <p:txBody>
          <a:bodyPr/>
          <a:lstStyle/>
          <a:p>
            <a:fld id="{9DC74719-F22D-4BAE-A036-4D81C46E5669}" type="slidenum">
              <a:rPr lang="fr-FR" smtClean="0"/>
              <a:t>9</a:t>
            </a:fld>
            <a:endParaRPr lang="fr-FR"/>
          </a:p>
        </p:txBody>
      </p:sp>
    </p:spTree>
    <p:extLst>
      <p:ext uri="{BB962C8B-B14F-4D97-AF65-F5344CB8AC3E}">
        <p14:creationId xmlns:p14="http://schemas.microsoft.com/office/powerpoint/2010/main" val="3578948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2022</a:t>
            </a:r>
            <a:r>
              <a:rPr lang="fr-FR" baseline="0" dirty="0" smtClean="0"/>
              <a:t> : baisse du nombre de projets déposés / moyenne des soutiens 9800 € (y compris 6 projets stratégiques) </a:t>
            </a:r>
            <a:endParaRPr lang="fr-FR" dirty="0"/>
          </a:p>
        </p:txBody>
      </p:sp>
      <p:sp>
        <p:nvSpPr>
          <p:cNvPr id="4" name="Espace réservé du numéro de diapositive 3"/>
          <p:cNvSpPr>
            <a:spLocks noGrp="1"/>
          </p:cNvSpPr>
          <p:nvPr>
            <p:ph type="sldNum" sz="quarter" idx="10"/>
          </p:nvPr>
        </p:nvSpPr>
        <p:spPr/>
        <p:txBody>
          <a:bodyPr/>
          <a:lstStyle/>
          <a:p>
            <a:fld id="{9DC74719-F22D-4BAE-A036-4D81C46E5669}" type="slidenum">
              <a:rPr lang="fr-FR" smtClean="0"/>
              <a:t>10</a:t>
            </a:fld>
            <a:endParaRPr lang="fr-FR"/>
          </a:p>
        </p:txBody>
      </p:sp>
    </p:spTree>
    <p:extLst>
      <p:ext uri="{BB962C8B-B14F-4D97-AF65-F5344CB8AC3E}">
        <p14:creationId xmlns:p14="http://schemas.microsoft.com/office/powerpoint/2010/main" val="266809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272F8F8-AA4D-4231-932C-ED450306C5D8}" type="slidenum">
              <a:rPr lang="fr-FR" smtClean="0"/>
              <a:t>11</a:t>
            </a:fld>
            <a:endParaRPr lang="fr-FR"/>
          </a:p>
        </p:txBody>
      </p:sp>
    </p:spTree>
    <p:extLst>
      <p:ext uri="{BB962C8B-B14F-4D97-AF65-F5344CB8AC3E}">
        <p14:creationId xmlns:p14="http://schemas.microsoft.com/office/powerpoint/2010/main" val="50255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Deuxième</a:t>
            </a:r>
            <a:r>
              <a:rPr lang="fr-FR" baseline="0" dirty="0"/>
              <a:t> aspect de la définition de la feuille de route: la bonne coordination des acteurs. </a:t>
            </a:r>
          </a:p>
          <a:p>
            <a:r>
              <a:rPr lang="fr-FR" baseline="0" dirty="0"/>
              <a:t>L’</a:t>
            </a:r>
            <a:r>
              <a:rPr lang="fr-FR" baseline="0" dirty="0" err="1"/>
              <a:t>écosytème</a:t>
            </a:r>
            <a:r>
              <a:rPr lang="fr-FR" baseline="0" dirty="0"/>
              <a:t> est riche: …</a:t>
            </a:r>
          </a:p>
          <a:p>
            <a:r>
              <a:rPr lang="fr-FR" baseline="0" dirty="0"/>
              <a:t>L’idée est de permettre au chef d’entreprise et aux acteurs de la filière de bien se repérer, de bien s’orienter vers les différents </a:t>
            </a:r>
            <a:r>
              <a:rPr lang="fr-FR" baseline="0" dirty="0" err="1"/>
              <a:t>accompagenements</a:t>
            </a:r>
            <a:r>
              <a:rPr lang="fr-FR" baseline="0" dirty="0"/>
              <a:t> possibles. </a:t>
            </a:r>
          </a:p>
          <a:p>
            <a:r>
              <a:rPr lang="fr-FR" baseline="0" dirty="0"/>
              <a:t>Selon les besoins, les projets de développement. </a:t>
            </a:r>
          </a:p>
          <a:p>
            <a:r>
              <a:rPr lang="fr-FR" baseline="0" dirty="0"/>
              <a:t>Objectif: bonne lisibilité des actions et bon maillage territorial</a:t>
            </a:r>
            <a:endParaRPr lang="fr-FR" dirty="0"/>
          </a:p>
        </p:txBody>
      </p:sp>
      <p:sp>
        <p:nvSpPr>
          <p:cNvPr id="4" name="Espace réservé du numéro de diapositive 3"/>
          <p:cNvSpPr>
            <a:spLocks noGrp="1"/>
          </p:cNvSpPr>
          <p:nvPr>
            <p:ph type="sldNum" sz="quarter" idx="10"/>
          </p:nvPr>
        </p:nvSpPr>
        <p:spPr/>
        <p:txBody>
          <a:bodyPr/>
          <a:lstStyle/>
          <a:p>
            <a:fld id="{5272F8F8-AA4D-4231-932C-ED450306C5D8}" type="slidenum">
              <a:rPr lang="fr-FR" smtClean="0"/>
              <a:t>12</a:t>
            </a:fld>
            <a:endParaRPr lang="fr-FR"/>
          </a:p>
        </p:txBody>
      </p:sp>
    </p:spTree>
    <p:extLst>
      <p:ext uri="{BB962C8B-B14F-4D97-AF65-F5344CB8AC3E}">
        <p14:creationId xmlns:p14="http://schemas.microsoft.com/office/powerpoint/2010/main" val="2889767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09601" y="2100012"/>
            <a:ext cx="8570993" cy="1258788"/>
          </a:xfrm>
        </p:spPr>
        <p:txBody>
          <a:bodyPr anchor="b">
            <a:normAutofit/>
          </a:bodyPr>
          <a:lstStyle>
            <a:lvl1pPr algn="ctr">
              <a:defRPr sz="5400" b="1" cap="all" baseline="0">
                <a:solidFill>
                  <a:srgbClr val="0A3083"/>
                </a:solidFill>
                <a:latin typeface="Arial" panose="020B0604020202020204" pitchFamily="34" charset="0"/>
                <a:cs typeface="Arial" panose="020B0604020202020204" pitchFamily="34" charset="0"/>
              </a:defRPr>
            </a:lvl1pPr>
          </a:lstStyle>
          <a:p>
            <a:r>
              <a:rPr lang="fr-FR" dirty="0" smtClean="0"/>
              <a:t>TITRE PPT</a:t>
            </a:r>
            <a:endParaRPr lang="fr-FR" dirty="0"/>
          </a:p>
        </p:txBody>
      </p:sp>
      <p:sp>
        <p:nvSpPr>
          <p:cNvPr id="3" name="Sous-titre 2"/>
          <p:cNvSpPr>
            <a:spLocks noGrp="1"/>
          </p:cNvSpPr>
          <p:nvPr>
            <p:ph type="subTitle" idx="1" hasCustomPrompt="1"/>
          </p:nvPr>
        </p:nvSpPr>
        <p:spPr>
          <a:xfrm>
            <a:off x="329259" y="3622676"/>
            <a:ext cx="8570148" cy="790575"/>
          </a:xfrm>
        </p:spPr>
        <p:txBody>
          <a:bodyPr>
            <a:normAutofit/>
          </a:bodyPr>
          <a:lstStyle>
            <a:lvl1pPr marL="0" indent="0" algn="ctr">
              <a:buNone/>
              <a:defRPr sz="4267" baseline="0">
                <a:solidFill>
                  <a:srgbClr val="81B719"/>
                </a:solidFill>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fr-FR" dirty="0" smtClean="0"/>
              <a:t>Sous-titre</a:t>
            </a:r>
            <a:endParaRPr lang="fr-FR" dirty="0"/>
          </a:p>
        </p:txBody>
      </p:sp>
      <p:pic>
        <p:nvPicPr>
          <p:cNvPr id="6" name="Image 5" descr="Logo Région HDF.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0517" y="361834"/>
            <a:ext cx="1572924" cy="1531208"/>
          </a:xfrm>
          <a:prstGeom prst="rect">
            <a:avLst/>
          </a:prstGeom>
        </p:spPr>
      </p:pic>
    </p:spTree>
    <p:extLst>
      <p:ext uri="{BB962C8B-B14F-4D97-AF65-F5344CB8AC3E}">
        <p14:creationId xmlns:p14="http://schemas.microsoft.com/office/powerpoint/2010/main" val="28887355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557" y="1234722"/>
            <a:ext cx="8730074" cy="3520723"/>
          </a:xfrm>
        </p:spPr>
        <p:txBody>
          <a:bodyPr/>
          <a:lstStyle>
            <a:lvl1pPr marL="304792" indent="-304792">
              <a:buClr>
                <a:srgbClr val="81B719"/>
              </a:buClr>
              <a:buFont typeface="Wingdings" panose="05000000000000000000" pitchFamily="2" charset="2"/>
              <a:buChar char=""/>
              <a:defRPr>
                <a:latin typeface="Arial" panose="020B0604020202020204" pitchFamily="34" charset="0"/>
                <a:cs typeface="Arial" panose="020B0604020202020204" pitchFamily="34" charset="0"/>
              </a:defRPr>
            </a:lvl1pPr>
            <a:lvl2pPr marL="914377" indent="-304792">
              <a:buClr>
                <a:srgbClr val="81B719"/>
              </a:buClr>
              <a:buFont typeface="Courier New" panose="02070309020205020404" pitchFamily="49" charset="0"/>
              <a:buChar char="o"/>
              <a:defRPr>
                <a:latin typeface="Arial" panose="020B0604020202020204" pitchFamily="34" charset="0"/>
                <a:cs typeface="Arial" panose="020B0604020202020204" pitchFamily="34" charset="0"/>
              </a:defRPr>
            </a:lvl2pPr>
            <a:lvl3pPr marL="1523962" indent="-304792">
              <a:buClr>
                <a:srgbClr val="81B719"/>
              </a:buClr>
              <a:buFont typeface="Arial" panose="020B0604020202020204" pitchFamily="34" charset="0"/>
              <a:buChar char="-"/>
              <a:defRPr>
                <a:latin typeface="Arial" panose="020B0604020202020204" pitchFamily="34" charset="0"/>
                <a:cs typeface="Arial" panose="020B0604020202020204" pitchFamily="34" charset="0"/>
              </a:defRPr>
            </a:lvl3pPr>
            <a:lvl4pPr marL="2133547" indent="-304792">
              <a:buClr>
                <a:srgbClr val="81B719"/>
              </a:buClr>
              <a:buFont typeface="Wingdings" panose="05000000000000000000" pitchFamily="2" charset="2"/>
              <a:buChar char="ü"/>
              <a:defRPr>
                <a:latin typeface="Arial" panose="020B0604020202020204" pitchFamily="34" charset="0"/>
                <a:cs typeface="Arial" panose="020B0604020202020204" pitchFamily="34" charset="0"/>
              </a:defRPr>
            </a:lvl4pPr>
            <a:lvl5pPr marL="2743131" indent="-304792">
              <a:buClr>
                <a:srgbClr val="81B719"/>
              </a:buClr>
              <a:buFont typeface="Wingdings" panose="05000000000000000000" pitchFamily="2" charset="2"/>
              <a:buChar char="v"/>
              <a:defRPr>
                <a:latin typeface="Arial" panose="020B0604020202020204" pitchFamily="34" charset="0"/>
                <a:cs typeface="Arial" panose="020B060402020202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exte 2"/>
          <p:cNvSpPr>
            <a:spLocks noGrp="1"/>
          </p:cNvSpPr>
          <p:nvPr>
            <p:ph type="body" idx="13" hasCustomPrompt="1"/>
          </p:nvPr>
        </p:nvSpPr>
        <p:spPr>
          <a:xfrm>
            <a:off x="178741" y="4842934"/>
            <a:ext cx="8758297" cy="166511"/>
          </a:xfrm>
        </p:spPr>
        <p:txBody>
          <a:bodyPr>
            <a:noAutofit/>
          </a:bodyPr>
          <a:lstStyle>
            <a:lvl1pPr marL="0" indent="0">
              <a:buNone/>
              <a:defRPr sz="1200" baseline="0">
                <a:solidFill>
                  <a:schemeClr val="accent1">
                    <a:lumMod val="75000"/>
                  </a:schemeClr>
                </a:solidFill>
                <a:latin typeface="Arial" panose="020B0604020202020204" pitchFamily="34" charset="0"/>
                <a:cs typeface="Arial" panose="020B0604020202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fr-FR" dirty="0" smtClean="0"/>
              <a:t>RAPPEL TITRE PRINCIPAL</a:t>
            </a:r>
          </a:p>
        </p:txBody>
      </p:sp>
      <p:pic>
        <p:nvPicPr>
          <p:cNvPr id="9" name="Image 8"/>
          <p:cNvPicPr>
            <a:picLocks noChangeAspect="1"/>
          </p:cNvPicPr>
          <p:nvPr userDrawn="1"/>
        </p:nvPicPr>
        <p:blipFill>
          <a:blip r:embed="rId2"/>
          <a:stretch>
            <a:fillRect/>
          </a:stretch>
        </p:blipFill>
        <p:spPr>
          <a:xfrm>
            <a:off x="8181012" y="2"/>
            <a:ext cx="962988" cy="946596"/>
          </a:xfrm>
          <a:prstGeom prst="rect">
            <a:avLst/>
          </a:prstGeom>
        </p:spPr>
      </p:pic>
      <p:sp>
        <p:nvSpPr>
          <p:cNvPr id="5" name="Titre 1"/>
          <p:cNvSpPr>
            <a:spLocks noGrp="1"/>
          </p:cNvSpPr>
          <p:nvPr>
            <p:ph type="title" hasCustomPrompt="1"/>
          </p:nvPr>
        </p:nvSpPr>
        <p:spPr>
          <a:xfrm>
            <a:off x="191148" y="592669"/>
            <a:ext cx="7645223" cy="515055"/>
          </a:xfrm>
        </p:spPr>
        <p:txBody>
          <a:bodyPr anchor="t">
            <a:normAutofit/>
          </a:bodyPr>
          <a:lstStyle>
            <a:lvl1pPr algn="l">
              <a:defRPr sz="3200" b="1" cap="all" baseline="0">
                <a:solidFill>
                  <a:srgbClr val="0A3083"/>
                </a:solidFill>
                <a:latin typeface="Arial" panose="020B0604020202020204" pitchFamily="34" charset="0"/>
                <a:cs typeface="Arial" panose="020B0604020202020204" pitchFamily="34" charset="0"/>
              </a:defRPr>
            </a:lvl1pPr>
          </a:lstStyle>
          <a:p>
            <a:r>
              <a:rPr lang="fr-FR" dirty="0" smtClean="0"/>
              <a:t>Titre SLIDE</a:t>
            </a:r>
            <a:endParaRPr lang="fr-FR" dirty="0"/>
          </a:p>
        </p:txBody>
      </p:sp>
    </p:spTree>
    <p:extLst>
      <p:ext uri="{BB962C8B-B14F-4D97-AF65-F5344CB8AC3E}">
        <p14:creationId xmlns:p14="http://schemas.microsoft.com/office/powerpoint/2010/main" val="14067790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3888" y="1284112"/>
            <a:ext cx="7886700" cy="642056"/>
          </a:xfrm>
        </p:spPr>
        <p:txBody>
          <a:bodyPr anchor="t">
            <a:normAutofit/>
          </a:bodyPr>
          <a:lstStyle>
            <a:lvl1pPr algn="ctr">
              <a:defRPr sz="5333" b="1" cap="all" baseline="0">
                <a:solidFill>
                  <a:srgbClr val="0A3083"/>
                </a:solidFill>
                <a:latin typeface="Arial" panose="020B0604020202020204" pitchFamily="34" charset="0"/>
                <a:cs typeface="Arial" panose="020B0604020202020204" pitchFamily="34" charset="0"/>
              </a:defRPr>
            </a:lvl1pPr>
          </a:lstStyle>
          <a:p>
            <a:r>
              <a:rPr lang="fr-FR" dirty="0" smtClean="0"/>
              <a:t>Titre SOUS PARTIE</a:t>
            </a:r>
            <a:endParaRPr lang="fr-FR" dirty="0"/>
          </a:p>
        </p:txBody>
      </p:sp>
      <p:sp>
        <p:nvSpPr>
          <p:cNvPr id="3" name="Espace réservé du texte 2"/>
          <p:cNvSpPr>
            <a:spLocks noGrp="1"/>
          </p:cNvSpPr>
          <p:nvPr>
            <p:ph type="body" idx="1" hasCustomPrompt="1"/>
          </p:nvPr>
        </p:nvSpPr>
        <p:spPr>
          <a:xfrm>
            <a:off x="623888" y="1996724"/>
            <a:ext cx="7886700" cy="670278"/>
          </a:xfrm>
        </p:spPr>
        <p:txBody>
          <a:bodyPr/>
          <a:lstStyle>
            <a:lvl1pPr marL="0" indent="0" algn="ctr">
              <a:buNone/>
              <a:defRPr sz="3200" baseline="0">
                <a:solidFill>
                  <a:srgbClr val="81B719"/>
                </a:solidFill>
                <a:latin typeface="Aria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fr-FR" dirty="0" smtClean="0"/>
              <a:t>Sous-titre</a:t>
            </a:r>
          </a:p>
        </p:txBody>
      </p:sp>
      <p:pic>
        <p:nvPicPr>
          <p:cNvPr id="5" name="Image 4"/>
          <p:cNvPicPr>
            <a:picLocks noChangeAspect="1"/>
          </p:cNvPicPr>
          <p:nvPr userDrawn="1"/>
        </p:nvPicPr>
        <p:blipFill>
          <a:blip r:embed="rId2"/>
          <a:stretch>
            <a:fillRect/>
          </a:stretch>
        </p:blipFill>
        <p:spPr>
          <a:xfrm>
            <a:off x="4090505" y="3985689"/>
            <a:ext cx="962988" cy="946596"/>
          </a:xfrm>
          <a:prstGeom prst="rect">
            <a:avLst/>
          </a:prstGeom>
        </p:spPr>
      </p:pic>
    </p:spTree>
    <p:extLst>
      <p:ext uri="{BB962C8B-B14F-4D97-AF65-F5344CB8AC3E}">
        <p14:creationId xmlns:p14="http://schemas.microsoft.com/office/powerpoint/2010/main" val="5927466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88148" y="1262945"/>
            <a:ext cx="4307652" cy="3500262"/>
          </a:xfrm>
        </p:spPr>
        <p:txBody>
          <a:bodyPr/>
          <a:lstStyle>
            <a:lvl1pPr marL="304792" indent="-304792">
              <a:buClr>
                <a:srgbClr val="81B719"/>
              </a:buClr>
              <a:buFont typeface="Wingdings" panose="05000000000000000000" pitchFamily="2" charset="2"/>
              <a:buChar char=""/>
              <a:defRPr>
                <a:latin typeface="Arial"/>
              </a:defRPr>
            </a:lvl1pPr>
            <a:lvl2pPr marL="914377" indent="-304792">
              <a:buClr>
                <a:srgbClr val="81B719"/>
              </a:buClr>
              <a:buFont typeface="Courier New" panose="02070309020205020404" pitchFamily="49" charset="0"/>
              <a:buChar char="o"/>
              <a:defRPr/>
            </a:lvl2pPr>
            <a:lvl3pPr marL="1523962" indent="-304792">
              <a:buClr>
                <a:srgbClr val="81B719"/>
              </a:buClr>
              <a:buFont typeface="Calibri" panose="020F0502020204030204" pitchFamily="34" charset="0"/>
              <a:buChar char="-"/>
              <a:defRPr/>
            </a:lvl3pPr>
            <a:lvl4pPr marL="2133547" indent="-304792">
              <a:buClr>
                <a:srgbClr val="81B719"/>
              </a:buClr>
              <a:buFont typeface="Wingdings" panose="05000000000000000000" pitchFamily="2" charset="2"/>
              <a:buChar char="ü"/>
              <a:defRPr/>
            </a:lvl4pPr>
            <a:lvl5pPr marL="2743131" indent="-304792">
              <a:buClr>
                <a:srgbClr val="81B719"/>
              </a:buClr>
              <a:buFont typeface="Wingdings" panose="05000000000000000000" pitchFamily="2" charset="2"/>
              <a:buChar char="v"/>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1" y="1270000"/>
            <a:ext cx="4326467" cy="3500261"/>
          </a:xfrm>
        </p:spPr>
        <p:txBody>
          <a:bodyPr/>
          <a:lstStyle>
            <a:lvl1pPr marL="304792" indent="-304792">
              <a:buClr>
                <a:srgbClr val="81B719"/>
              </a:buClr>
              <a:buFont typeface="Wingdings" panose="05000000000000000000" pitchFamily="2" charset="2"/>
              <a:buChar char=""/>
              <a:defRPr/>
            </a:lvl1pPr>
            <a:lvl2pPr marL="914377" indent="-304792">
              <a:buClr>
                <a:srgbClr val="81B719"/>
              </a:buClr>
              <a:buFont typeface="Courier New" panose="02070309020205020404" pitchFamily="49" charset="0"/>
              <a:buChar char="o"/>
              <a:defRPr/>
            </a:lvl2pPr>
            <a:lvl3pPr marL="1523962" indent="-304792">
              <a:buClr>
                <a:srgbClr val="81B719"/>
              </a:buClr>
              <a:buFont typeface="Calibri" panose="020F0502020204030204" pitchFamily="34" charset="0"/>
              <a:buChar char="-"/>
              <a:defRPr/>
            </a:lvl3pPr>
            <a:lvl4pPr marL="2133547" indent="-304792">
              <a:buClr>
                <a:srgbClr val="81B719"/>
              </a:buClr>
              <a:buFont typeface="Wingdings" panose="05000000000000000000" pitchFamily="2" charset="2"/>
              <a:buChar char="ü"/>
              <a:defRPr/>
            </a:lvl4pPr>
            <a:lvl5pPr marL="2743131" indent="-304792">
              <a:buClr>
                <a:srgbClr val="81B719"/>
              </a:buClr>
              <a:buFont typeface="Wingdings" panose="05000000000000000000" pitchFamily="2" charset="2"/>
              <a:buChar char="v"/>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Espace réservé du texte 2"/>
          <p:cNvSpPr>
            <a:spLocks noGrp="1"/>
          </p:cNvSpPr>
          <p:nvPr>
            <p:ph type="body" idx="13" hasCustomPrompt="1"/>
          </p:nvPr>
        </p:nvSpPr>
        <p:spPr>
          <a:xfrm>
            <a:off x="178741" y="4842934"/>
            <a:ext cx="8795927" cy="173567"/>
          </a:xfrm>
        </p:spPr>
        <p:txBody>
          <a:bodyPr>
            <a:noAutofit/>
          </a:bodyPr>
          <a:lstStyle>
            <a:lvl1pPr marL="0" indent="0">
              <a:buNone/>
              <a:defRPr sz="1200" baseline="0">
                <a:solidFill>
                  <a:schemeClr val="accent1">
                    <a:lumMod val="75000"/>
                  </a:schemeClr>
                </a:solidFill>
                <a:latin typeface="Arial" panose="020B0604020202020204" pitchFamily="34" charset="0"/>
                <a:cs typeface="Arial" panose="020B0604020202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fr-FR" dirty="0" smtClean="0"/>
              <a:t>RAPPEL TITRE PRINCIPAL</a:t>
            </a:r>
          </a:p>
        </p:txBody>
      </p:sp>
      <p:sp>
        <p:nvSpPr>
          <p:cNvPr id="10" name="Titre 1"/>
          <p:cNvSpPr>
            <a:spLocks noGrp="1"/>
          </p:cNvSpPr>
          <p:nvPr>
            <p:ph type="title" hasCustomPrompt="1"/>
          </p:nvPr>
        </p:nvSpPr>
        <p:spPr>
          <a:xfrm>
            <a:off x="191148" y="592669"/>
            <a:ext cx="7682853" cy="515055"/>
          </a:xfrm>
        </p:spPr>
        <p:txBody>
          <a:bodyPr anchor="t">
            <a:normAutofit/>
          </a:bodyPr>
          <a:lstStyle>
            <a:lvl1pPr algn="l">
              <a:defRPr sz="3200" b="1" cap="all" baseline="0">
                <a:solidFill>
                  <a:srgbClr val="0A3083"/>
                </a:solidFill>
                <a:latin typeface="Arial" panose="020B0604020202020204" pitchFamily="34" charset="0"/>
                <a:cs typeface="Arial" panose="020B0604020202020204" pitchFamily="34" charset="0"/>
              </a:defRPr>
            </a:lvl1pPr>
          </a:lstStyle>
          <a:p>
            <a:r>
              <a:rPr lang="fr-FR" dirty="0" smtClean="0"/>
              <a:t>Titre SLIDE</a:t>
            </a:r>
            <a:endParaRPr lang="fr-FR" dirty="0"/>
          </a:p>
        </p:txBody>
      </p:sp>
      <p:pic>
        <p:nvPicPr>
          <p:cNvPr id="9" name="Image 8"/>
          <p:cNvPicPr>
            <a:picLocks noChangeAspect="1"/>
          </p:cNvPicPr>
          <p:nvPr userDrawn="1"/>
        </p:nvPicPr>
        <p:blipFill>
          <a:blip r:embed="rId2"/>
          <a:stretch>
            <a:fillRect/>
          </a:stretch>
        </p:blipFill>
        <p:spPr>
          <a:xfrm>
            <a:off x="8181012" y="2"/>
            <a:ext cx="962988" cy="946596"/>
          </a:xfrm>
          <a:prstGeom prst="rect">
            <a:avLst/>
          </a:prstGeom>
        </p:spPr>
      </p:pic>
    </p:spTree>
    <p:extLst>
      <p:ext uri="{BB962C8B-B14F-4D97-AF65-F5344CB8AC3E}">
        <p14:creationId xmlns:p14="http://schemas.microsoft.com/office/powerpoint/2010/main" val="2321652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5" name="Titre 1"/>
          <p:cNvSpPr>
            <a:spLocks noGrp="1"/>
          </p:cNvSpPr>
          <p:nvPr>
            <p:ph type="title" hasCustomPrompt="1"/>
          </p:nvPr>
        </p:nvSpPr>
        <p:spPr>
          <a:xfrm>
            <a:off x="191148" y="592669"/>
            <a:ext cx="7682853" cy="515055"/>
          </a:xfrm>
        </p:spPr>
        <p:txBody>
          <a:bodyPr anchor="t">
            <a:normAutofit/>
          </a:bodyPr>
          <a:lstStyle>
            <a:lvl1pPr algn="l">
              <a:defRPr sz="3200" b="1" cap="all" baseline="0">
                <a:solidFill>
                  <a:srgbClr val="0A3083"/>
                </a:solidFill>
                <a:latin typeface="Arial" panose="020B0604020202020204" pitchFamily="34" charset="0"/>
                <a:cs typeface="Arial" panose="020B0604020202020204" pitchFamily="34" charset="0"/>
              </a:defRPr>
            </a:lvl1pPr>
          </a:lstStyle>
          <a:p>
            <a:r>
              <a:rPr lang="fr-FR" dirty="0" smtClean="0"/>
              <a:t>Titre SLIDE</a:t>
            </a:r>
            <a:endParaRPr lang="fr-FR" dirty="0"/>
          </a:p>
        </p:txBody>
      </p:sp>
      <p:pic>
        <p:nvPicPr>
          <p:cNvPr id="4" name="Image 3"/>
          <p:cNvPicPr>
            <a:picLocks noChangeAspect="1"/>
          </p:cNvPicPr>
          <p:nvPr userDrawn="1"/>
        </p:nvPicPr>
        <p:blipFill>
          <a:blip r:embed="rId2"/>
          <a:stretch>
            <a:fillRect/>
          </a:stretch>
        </p:blipFill>
        <p:spPr>
          <a:xfrm>
            <a:off x="8181012" y="2"/>
            <a:ext cx="962988" cy="946596"/>
          </a:xfrm>
          <a:prstGeom prst="rect">
            <a:avLst/>
          </a:prstGeom>
        </p:spPr>
      </p:pic>
    </p:spTree>
    <p:extLst>
      <p:ext uri="{BB962C8B-B14F-4D97-AF65-F5344CB8AC3E}">
        <p14:creationId xmlns:p14="http://schemas.microsoft.com/office/powerpoint/2010/main" val="11876969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557" y="1234722"/>
            <a:ext cx="8730074" cy="3520723"/>
          </a:xfrm>
        </p:spPr>
        <p:txBody>
          <a:bodyPr/>
          <a:lstStyle>
            <a:lvl1pPr marL="304792" indent="-304792">
              <a:buClr>
                <a:srgbClr val="81B719"/>
              </a:buClr>
              <a:buFont typeface="Wingdings" panose="05000000000000000000" pitchFamily="2" charset="2"/>
              <a:buChar char=""/>
              <a:defRPr>
                <a:latin typeface="Arial" panose="020B0604020202020204" pitchFamily="34" charset="0"/>
                <a:cs typeface="Arial" panose="020B0604020202020204" pitchFamily="34" charset="0"/>
              </a:defRPr>
            </a:lvl1pPr>
            <a:lvl2pPr marL="914377" indent="-304792">
              <a:buClr>
                <a:srgbClr val="81B719"/>
              </a:buClr>
              <a:buFont typeface="Courier New" panose="02070309020205020404" pitchFamily="49" charset="0"/>
              <a:buChar char="o"/>
              <a:defRPr>
                <a:latin typeface="Arial" panose="020B0604020202020204" pitchFamily="34" charset="0"/>
                <a:cs typeface="Arial" panose="020B0604020202020204" pitchFamily="34" charset="0"/>
              </a:defRPr>
            </a:lvl2pPr>
            <a:lvl3pPr marL="1523962" indent="-304792">
              <a:buClr>
                <a:srgbClr val="81B719"/>
              </a:buClr>
              <a:buFont typeface="Arial" panose="020B0604020202020204" pitchFamily="34" charset="0"/>
              <a:buChar char="-"/>
              <a:defRPr>
                <a:latin typeface="Arial" panose="020B0604020202020204" pitchFamily="34" charset="0"/>
                <a:cs typeface="Arial" panose="020B0604020202020204" pitchFamily="34" charset="0"/>
              </a:defRPr>
            </a:lvl3pPr>
            <a:lvl4pPr marL="2133547" indent="-304792">
              <a:buClr>
                <a:srgbClr val="81B719"/>
              </a:buClr>
              <a:buFont typeface="Wingdings" panose="05000000000000000000" pitchFamily="2" charset="2"/>
              <a:buChar char="ü"/>
              <a:defRPr>
                <a:latin typeface="Arial" panose="020B0604020202020204" pitchFamily="34" charset="0"/>
                <a:cs typeface="Arial" panose="020B0604020202020204" pitchFamily="34" charset="0"/>
              </a:defRPr>
            </a:lvl4pPr>
            <a:lvl5pPr marL="2743131" indent="-304792">
              <a:buClr>
                <a:srgbClr val="81B719"/>
              </a:buClr>
              <a:buFont typeface="Wingdings" panose="05000000000000000000" pitchFamily="2" charset="2"/>
              <a:buChar char="v"/>
              <a:defRPr>
                <a:latin typeface="Arial" panose="020B0604020202020204" pitchFamily="34" charset="0"/>
                <a:cs typeface="Arial" panose="020B0604020202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9" name="Image 8"/>
          <p:cNvPicPr>
            <a:picLocks noChangeAspect="1"/>
          </p:cNvPicPr>
          <p:nvPr userDrawn="1"/>
        </p:nvPicPr>
        <p:blipFill>
          <a:blip r:embed="rId2"/>
          <a:stretch>
            <a:fillRect/>
          </a:stretch>
        </p:blipFill>
        <p:spPr>
          <a:xfrm>
            <a:off x="8181012" y="2"/>
            <a:ext cx="962988" cy="946596"/>
          </a:xfrm>
          <a:prstGeom prst="rect">
            <a:avLst/>
          </a:prstGeom>
        </p:spPr>
      </p:pic>
      <p:sp>
        <p:nvSpPr>
          <p:cNvPr id="5" name="Titre 1"/>
          <p:cNvSpPr>
            <a:spLocks noGrp="1"/>
          </p:cNvSpPr>
          <p:nvPr>
            <p:ph type="title" hasCustomPrompt="1"/>
          </p:nvPr>
        </p:nvSpPr>
        <p:spPr>
          <a:xfrm>
            <a:off x="191148" y="592669"/>
            <a:ext cx="7645223" cy="515055"/>
          </a:xfrm>
        </p:spPr>
        <p:txBody>
          <a:bodyPr anchor="t">
            <a:normAutofit/>
          </a:bodyPr>
          <a:lstStyle>
            <a:lvl1pPr algn="l">
              <a:defRPr sz="3200" b="1" cap="all" baseline="0">
                <a:solidFill>
                  <a:srgbClr val="0A3083"/>
                </a:solidFill>
                <a:latin typeface="Arial" panose="020B0604020202020204" pitchFamily="34" charset="0"/>
                <a:cs typeface="Arial" panose="020B0604020202020204" pitchFamily="34" charset="0"/>
              </a:defRPr>
            </a:lvl1pPr>
          </a:lstStyle>
          <a:p>
            <a:r>
              <a:rPr lang="fr-FR"/>
              <a:t>Titre SLIDE</a:t>
            </a:r>
          </a:p>
        </p:txBody>
      </p:sp>
      <p:pic>
        <p:nvPicPr>
          <p:cNvPr id="7" name="Afbeelding 6" descr="Afbeelding met tekening&#10;&#10;Automatisch gegenereerde beschrijving">
            <a:extLst>
              <a:ext uri="{FF2B5EF4-FFF2-40B4-BE49-F238E27FC236}">
                <a16:creationId xmlns:a16="http://schemas.microsoft.com/office/drawing/2014/main" id="{BC72983D-77CD-469A-9706-EE62D3DFB9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33563" y="169907"/>
            <a:ext cx="1747007" cy="718527"/>
          </a:xfrm>
          <a:prstGeom prst="rect">
            <a:avLst/>
          </a:prstGeom>
        </p:spPr>
      </p:pic>
    </p:spTree>
    <p:extLst>
      <p:ext uri="{BB962C8B-B14F-4D97-AF65-F5344CB8AC3E}">
        <p14:creationId xmlns:p14="http://schemas.microsoft.com/office/powerpoint/2010/main" val="3356005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BC08DD-8387-4F40-A6B4-BB6B1557AF9E}" type="datetimeFigureOut">
              <a:rPr lang="fr-FR" smtClean="0"/>
              <a:t>17/01/2024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AF4B51B-53AA-4FA7-A42E-F6BB5AAE29B0}" type="slidenum">
              <a:rPr lang="fr-FR" smtClean="0"/>
              <a:t>‹N°›</a:t>
            </a:fld>
            <a:endParaRPr lang="fr-FR"/>
          </a:p>
        </p:txBody>
      </p:sp>
    </p:spTree>
    <p:extLst>
      <p:ext uri="{BB962C8B-B14F-4D97-AF65-F5344CB8AC3E}">
        <p14:creationId xmlns:p14="http://schemas.microsoft.com/office/powerpoint/2010/main" val="285116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3E97A6-40DE-47F3-89C8-EFEE8ACCCD72}" type="datetimeFigureOut">
              <a:rPr lang="fr-FR" smtClean="0"/>
              <a:t>17/01/2024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33DB17-941B-4F49-A83E-CC10B878E73B}" type="slidenum">
              <a:rPr lang="fr-FR" smtClean="0"/>
              <a:t>‹N°›</a:t>
            </a:fld>
            <a:endParaRPr lang="fr-FR"/>
          </a:p>
        </p:txBody>
      </p:sp>
    </p:spTree>
    <p:extLst>
      <p:ext uri="{BB962C8B-B14F-4D97-AF65-F5344CB8AC3E}">
        <p14:creationId xmlns:p14="http://schemas.microsoft.com/office/powerpoint/2010/main" val="183644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93990E-08B4-4197-B787-B650FB9932D5}" type="datetimeFigureOut">
              <a:rPr lang="fr-FR" smtClean="0"/>
              <a:t>17/01/2024</a:t>
            </a:fld>
            <a:endParaRPr lang="fr-FR"/>
          </a:p>
        </p:txBody>
      </p:sp>
      <p:sp>
        <p:nvSpPr>
          <p:cNvPr id="5" name="Espace réservé du pied de page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454726E-BC45-40B3-9A4F-3E86F9E5B386}" type="slidenum">
              <a:rPr lang="fr-FR" smtClean="0"/>
              <a:t>‹N°›</a:t>
            </a:fld>
            <a:endParaRPr lang="fr-FR"/>
          </a:p>
        </p:txBody>
      </p:sp>
    </p:spTree>
    <p:extLst>
      <p:ext uri="{BB962C8B-B14F-4D97-AF65-F5344CB8AC3E}">
        <p14:creationId xmlns:p14="http://schemas.microsoft.com/office/powerpoint/2010/main" val="165834018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mailto:a.joseph@wbi.be" TargetMode="External"/><Relationship Id="rId5" Type="http://schemas.openxmlformats.org/officeDocument/2006/relationships/image" Target="cid:image013.jpg@01D984C1.ACBB4950"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hyperlink" Target="https://www.interreg-fwvl.eu/boite-a-outil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hyperlink" Target="mailto:interregfwvl@hautsdefrance.fr" TargetMode="External"/><Relationship Id="rId4" Type="http://schemas.openxmlformats.org/officeDocument/2006/relationships/hyperlink" Target="http://www.interreg-fwvl.eu/"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232554"/>
            <a:ext cx="9144000" cy="865186"/>
          </a:xfrm>
          <a:prstGeom prst="rect">
            <a:avLst/>
          </a:prstGeom>
          <a:solidFill>
            <a:srgbClr val="0050A4"/>
          </a:solidFill>
        </p:spPr>
      </p:sp>
      <p:sp>
        <p:nvSpPr>
          <p:cNvPr id="15" name="TextBox 15"/>
          <p:cNvSpPr txBox="1"/>
          <p:nvPr/>
        </p:nvSpPr>
        <p:spPr>
          <a:xfrm>
            <a:off x="184390" y="1201064"/>
            <a:ext cx="8465748" cy="1376402"/>
          </a:xfrm>
          <a:prstGeom prst="rect">
            <a:avLst/>
          </a:prstGeom>
        </p:spPr>
        <p:txBody>
          <a:bodyPr wrap="square" lIns="0" tIns="0" rIns="0" bIns="0" rtlCol="0" anchor="t">
            <a:spAutoFit/>
          </a:bodyPr>
          <a:lstStyle/>
          <a:p>
            <a:pPr algn="ctr">
              <a:lnSpc>
                <a:spcPct val="90000"/>
              </a:lnSpc>
              <a:spcBef>
                <a:spcPct val="0"/>
              </a:spcBef>
            </a:pPr>
            <a:r>
              <a:rPr lang="en-US" sz="2400" b="1" cap="all" dirty="0" smtClean="0">
                <a:solidFill>
                  <a:srgbClr val="0A3083"/>
                </a:solidFill>
                <a:latin typeface="Arial" panose="020B0604020202020204" pitchFamily="34" charset="0"/>
                <a:ea typeface="+mj-ea"/>
                <a:cs typeface="Arial" panose="020B0604020202020204" pitchFamily="34" charset="0"/>
              </a:rPr>
              <a:t>SOUTIEN A LA COOPERATION CULTURELLE </a:t>
            </a:r>
          </a:p>
          <a:p>
            <a:pPr algn="ctr">
              <a:lnSpc>
                <a:spcPct val="90000"/>
              </a:lnSpc>
              <a:spcBef>
                <a:spcPct val="0"/>
              </a:spcBef>
            </a:pPr>
            <a:r>
              <a:rPr lang="en-US" sz="2400" b="1" cap="all" dirty="0" smtClean="0">
                <a:solidFill>
                  <a:srgbClr val="0A3083"/>
                </a:solidFill>
                <a:latin typeface="Arial" panose="020B0604020202020204" pitchFamily="34" charset="0"/>
                <a:ea typeface="+mj-ea"/>
                <a:cs typeface="Arial" panose="020B0604020202020204" pitchFamily="34" charset="0"/>
              </a:rPr>
              <a:t>TRANSFRONTALIERE </a:t>
            </a:r>
            <a:endParaRPr lang="en-US" sz="2400" b="1" cap="all" dirty="0">
              <a:solidFill>
                <a:srgbClr val="0A3083"/>
              </a:solidFill>
              <a:latin typeface="Arial" panose="020B0604020202020204" pitchFamily="34" charset="0"/>
              <a:ea typeface="+mj-ea"/>
              <a:cs typeface="Arial" panose="020B0604020202020204" pitchFamily="34" charset="0"/>
            </a:endParaRPr>
          </a:p>
          <a:p>
            <a:pPr algn="ctr">
              <a:lnSpc>
                <a:spcPct val="90000"/>
              </a:lnSpc>
              <a:spcBef>
                <a:spcPct val="0"/>
              </a:spcBef>
            </a:pPr>
            <a:endParaRPr lang="en-US" sz="2569" dirty="0" smtClean="0">
              <a:solidFill>
                <a:srgbClr val="8DC63F"/>
              </a:solidFill>
              <a:latin typeface="Open Sans Bold"/>
            </a:endParaRPr>
          </a:p>
          <a:p>
            <a:pPr algn="ctr">
              <a:lnSpc>
                <a:spcPct val="90000"/>
              </a:lnSpc>
              <a:spcBef>
                <a:spcPct val="0"/>
              </a:spcBef>
            </a:pPr>
            <a:r>
              <a:rPr lang="en-US" sz="2569" dirty="0" smtClean="0">
                <a:solidFill>
                  <a:srgbClr val="8DC63F"/>
                </a:solidFill>
                <a:latin typeface="Open Sans Bold"/>
              </a:rPr>
              <a:t>Appels à </a:t>
            </a:r>
            <a:r>
              <a:rPr lang="en-US" sz="2569" dirty="0" err="1" smtClean="0">
                <a:solidFill>
                  <a:srgbClr val="8DC63F"/>
                </a:solidFill>
                <a:latin typeface="Open Sans Bold"/>
              </a:rPr>
              <a:t>projets</a:t>
            </a:r>
            <a:r>
              <a:rPr lang="en-US" sz="2569" dirty="0" smtClean="0">
                <a:solidFill>
                  <a:srgbClr val="8DC63F"/>
                </a:solidFill>
                <a:latin typeface="Open Sans Bold"/>
              </a:rPr>
              <a:t> </a:t>
            </a:r>
            <a:r>
              <a:rPr lang="en-US" sz="2569" dirty="0" err="1" smtClean="0">
                <a:solidFill>
                  <a:srgbClr val="8DC63F"/>
                </a:solidFill>
                <a:latin typeface="Open Sans Bold"/>
              </a:rPr>
              <a:t>bilatéraux</a:t>
            </a:r>
            <a:r>
              <a:rPr lang="en-US" sz="2569" dirty="0" smtClean="0">
                <a:solidFill>
                  <a:srgbClr val="8DC63F"/>
                </a:solidFill>
                <a:latin typeface="Open Sans Bold"/>
              </a:rPr>
              <a:t> avec la </a:t>
            </a:r>
            <a:r>
              <a:rPr lang="en-US" sz="2569" dirty="0" err="1" smtClean="0">
                <a:solidFill>
                  <a:srgbClr val="8DC63F"/>
                </a:solidFill>
                <a:latin typeface="Open Sans Bold"/>
              </a:rPr>
              <a:t>Belgique</a:t>
            </a:r>
            <a:endParaRPr lang="en-US" sz="2569" dirty="0">
              <a:solidFill>
                <a:srgbClr val="8DC63F"/>
              </a:solidFill>
              <a:latin typeface="Open Sans Bold"/>
            </a:endParaRPr>
          </a:p>
        </p:txBody>
      </p:sp>
    </p:spTree>
    <p:extLst>
      <p:ext uri="{BB962C8B-B14F-4D97-AF65-F5344CB8AC3E}">
        <p14:creationId xmlns:p14="http://schemas.microsoft.com/office/powerpoint/2010/main" val="2159783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51212" y="794525"/>
            <a:ext cx="8730074" cy="4213620"/>
          </a:xfrm>
        </p:spPr>
        <p:txBody>
          <a:bodyPr>
            <a:normAutofit/>
          </a:bodyPr>
          <a:lstStyle/>
          <a:p>
            <a:pPr marL="914354" lvl="2">
              <a:lnSpc>
                <a:spcPct val="70000"/>
              </a:lnSpc>
              <a:spcBef>
                <a:spcPts val="750"/>
              </a:spcBef>
              <a:buFont typeface="Wingdings" panose="05000000000000000000" pitchFamily="2" charset="2"/>
              <a:buChar char=""/>
            </a:pPr>
            <a:r>
              <a:rPr lang="fr-FR" sz="2100" dirty="0" smtClean="0"/>
              <a:t>Deadline : 9/02 février (FWB) 1</a:t>
            </a:r>
            <a:r>
              <a:rPr lang="fr-FR" sz="2100" baseline="30000" dirty="0" smtClean="0"/>
              <a:t>er</a:t>
            </a:r>
            <a:r>
              <a:rPr lang="fr-FR" sz="2100" dirty="0" smtClean="0"/>
              <a:t> mars (VL)</a:t>
            </a:r>
          </a:p>
          <a:p>
            <a:pPr marL="1523939" lvl="3">
              <a:lnSpc>
                <a:spcPct val="70000"/>
              </a:lnSpc>
              <a:spcBef>
                <a:spcPts val="750"/>
              </a:spcBef>
              <a:buFont typeface="Wingdings" panose="05000000000000000000" pitchFamily="2" charset="2"/>
              <a:buChar char=""/>
            </a:pPr>
            <a:r>
              <a:rPr lang="fr-FR" sz="1900" dirty="0" smtClean="0"/>
              <a:t>Un formulaire conjoint + pièces complémentaires</a:t>
            </a:r>
          </a:p>
          <a:p>
            <a:pPr marL="1523939" lvl="3">
              <a:lnSpc>
                <a:spcPct val="70000"/>
              </a:lnSpc>
              <a:spcBef>
                <a:spcPts val="750"/>
              </a:spcBef>
              <a:buFont typeface="Wingdings" panose="05000000000000000000" pitchFamily="2" charset="2"/>
              <a:buChar char=""/>
            </a:pPr>
            <a:r>
              <a:rPr lang="fr-FR" sz="1900" dirty="0"/>
              <a:t>D</a:t>
            </a:r>
            <a:r>
              <a:rPr lang="fr-FR" sz="1900" dirty="0" smtClean="0"/>
              <a:t>épôt par chaque porteur sur les plateformes respectives de leur Région</a:t>
            </a:r>
          </a:p>
          <a:p>
            <a:pPr marL="1219147" lvl="3" indent="0">
              <a:lnSpc>
                <a:spcPct val="70000"/>
              </a:lnSpc>
              <a:spcBef>
                <a:spcPts val="750"/>
              </a:spcBef>
              <a:buNone/>
            </a:pPr>
            <a:endParaRPr lang="fr-FR" sz="1900" dirty="0"/>
          </a:p>
          <a:p>
            <a:pPr marL="914354" lvl="2">
              <a:lnSpc>
                <a:spcPct val="70000"/>
              </a:lnSpc>
              <a:spcBef>
                <a:spcPts val="750"/>
              </a:spcBef>
              <a:buFont typeface="Wingdings" panose="05000000000000000000" pitchFamily="2" charset="2"/>
              <a:buChar char=""/>
            </a:pPr>
            <a:r>
              <a:rPr lang="fr-FR" sz="2100" dirty="0" smtClean="0"/>
              <a:t>Instruction technique conjointe</a:t>
            </a:r>
          </a:p>
          <a:p>
            <a:pPr marL="914354" lvl="2">
              <a:lnSpc>
                <a:spcPct val="70000"/>
              </a:lnSpc>
              <a:spcBef>
                <a:spcPts val="750"/>
              </a:spcBef>
              <a:buFont typeface="Wingdings" panose="05000000000000000000" pitchFamily="2" charset="2"/>
              <a:buChar char=""/>
            </a:pPr>
            <a:r>
              <a:rPr lang="fr-FR" sz="2100" dirty="0" smtClean="0"/>
              <a:t>Avis consultatif des Plateformes de Coopération et validation politique</a:t>
            </a:r>
          </a:p>
          <a:p>
            <a:pPr marL="914354" lvl="2">
              <a:lnSpc>
                <a:spcPct val="70000"/>
              </a:lnSpc>
              <a:spcBef>
                <a:spcPts val="750"/>
              </a:spcBef>
              <a:buFont typeface="Wingdings" panose="05000000000000000000" pitchFamily="2" charset="2"/>
              <a:buChar char=""/>
            </a:pPr>
            <a:r>
              <a:rPr lang="fr-FR" sz="2100" dirty="0" smtClean="0"/>
              <a:t>Notification: juin 2024</a:t>
            </a:r>
          </a:p>
          <a:p>
            <a:pPr marL="914354" lvl="2">
              <a:lnSpc>
                <a:spcPct val="70000"/>
              </a:lnSpc>
              <a:spcBef>
                <a:spcPts val="750"/>
              </a:spcBef>
              <a:buFont typeface="Wingdings" panose="05000000000000000000" pitchFamily="2" charset="2"/>
              <a:buChar char=""/>
            </a:pPr>
            <a:r>
              <a:rPr lang="fr-FR" sz="2100" dirty="0" smtClean="0"/>
              <a:t>Réalisation des projets : septembre 2024 à Août 2025</a:t>
            </a:r>
          </a:p>
          <a:p>
            <a:pPr marL="914354" lvl="2">
              <a:lnSpc>
                <a:spcPct val="70000"/>
              </a:lnSpc>
              <a:spcBef>
                <a:spcPts val="750"/>
              </a:spcBef>
              <a:buFont typeface="Wingdings" panose="05000000000000000000" pitchFamily="2" charset="2"/>
              <a:buChar char=""/>
            </a:pPr>
            <a:endParaRPr lang="fr-FR" sz="2100" dirty="0"/>
          </a:p>
          <a:p>
            <a:pPr marL="952462" lvl="2" indent="-342900">
              <a:lnSpc>
                <a:spcPct val="70000"/>
              </a:lnSpc>
              <a:spcBef>
                <a:spcPts val="750"/>
              </a:spcBef>
              <a:buFont typeface="Wingdings" panose="05000000000000000000" pitchFamily="2" charset="2"/>
              <a:buChar char="Ø"/>
            </a:pPr>
            <a:r>
              <a:rPr lang="fr-FR" sz="2175" dirty="0" smtClean="0"/>
              <a:t>En savoir plus : https</a:t>
            </a:r>
            <a:r>
              <a:rPr lang="fr-FR" sz="2175" dirty="0"/>
              <a:t>://aides.hautsdefrance.fr/</a:t>
            </a:r>
          </a:p>
        </p:txBody>
      </p:sp>
      <p:sp>
        <p:nvSpPr>
          <p:cNvPr id="4" name="Titre 3"/>
          <p:cNvSpPr>
            <a:spLocks noGrp="1"/>
          </p:cNvSpPr>
          <p:nvPr>
            <p:ph type="title"/>
          </p:nvPr>
        </p:nvSpPr>
        <p:spPr>
          <a:xfrm>
            <a:off x="107174" y="140250"/>
            <a:ext cx="8774112" cy="654275"/>
          </a:xfrm>
        </p:spPr>
        <p:txBody>
          <a:bodyPr>
            <a:normAutofit fontScale="90000"/>
          </a:bodyPr>
          <a:lstStyle/>
          <a:p>
            <a:r>
              <a:rPr lang="fr-FR" dirty="0" smtClean="0"/>
              <a:t>AAP 2024/2025 :Calendrier PREVISIONNEL</a:t>
            </a:r>
            <a:r>
              <a:rPr lang="fr-FR" dirty="0"/>
              <a:t/>
            </a:r>
            <a:br>
              <a:rPr lang="fr-FR" dirty="0"/>
            </a:br>
            <a:endParaRPr lang="fr-FR" sz="1650" dirty="0">
              <a:solidFill>
                <a:srgbClr val="92D050"/>
              </a:solidFill>
              <a:ea typeface="+mn-ea"/>
            </a:endParaRPr>
          </a:p>
        </p:txBody>
      </p:sp>
      <p:sp>
        <p:nvSpPr>
          <p:cNvPr id="8" name="Espace réservé du contenu 1"/>
          <p:cNvSpPr txBox="1">
            <a:spLocks/>
          </p:cNvSpPr>
          <p:nvPr/>
        </p:nvSpPr>
        <p:spPr>
          <a:xfrm>
            <a:off x="199926" y="3410449"/>
            <a:ext cx="8681360" cy="1597696"/>
          </a:xfrm>
          <a:prstGeom prst="rect">
            <a:avLst/>
          </a:prstGeom>
        </p:spPr>
        <p:txBody>
          <a:bodyPr vert="horz" lIns="68580" tIns="34290" rIns="68580" bIns="34290" rtlCol="0">
            <a:noAutofit/>
          </a:bodyPr>
          <a:lstStyle>
            <a:lvl1pPr marL="406379" indent="-406379" algn="l" defTabSz="914400" rtl="0" eaLnBrk="1" latinLnBrk="0" hangingPunct="1">
              <a:lnSpc>
                <a:spcPct val="90000"/>
              </a:lnSpc>
              <a:spcBef>
                <a:spcPts val="1000"/>
              </a:spcBef>
              <a:buClr>
                <a:srgbClr val="81B71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1219139" indent="-406379" algn="l" defTabSz="914400" rtl="0" eaLnBrk="1" latinLnBrk="0" hangingPunct="1">
              <a:lnSpc>
                <a:spcPct val="90000"/>
              </a:lnSpc>
              <a:spcBef>
                <a:spcPts val="500"/>
              </a:spcBef>
              <a:buClr>
                <a:srgbClr val="81B719"/>
              </a:buClr>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2031899" indent="-406379" algn="l" defTabSz="914400" rtl="0" eaLnBrk="1" latinLnBrk="0" hangingPunct="1">
              <a:lnSpc>
                <a:spcPct val="90000"/>
              </a:lnSpc>
              <a:spcBef>
                <a:spcPts val="500"/>
              </a:spcBef>
              <a:buClr>
                <a:srgbClr val="81B719"/>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2844658" indent="-406379" algn="l" defTabSz="914400" rtl="0" eaLnBrk="1" latinLnBrk="0" hangingPunct="1">
              <a:lnSpc>
                <a:spcPct val="90000"/>
              </a:lnSpc>
              <a:spcBef>
                <a:spcPts val="500"/>
              </a:spcBef>
              <a:buClr>
                <a:srgbClr val="81B719"/>
              </a:buClr>
              <a:buFont typeface="Wingdings" panose="05000000000000000000" pitchFamily="2" charset="2"/>
              <a:buChar char="ü"/>
              <a:defRPr sz="1800" kern="1200">
                <a:solidFill>
                  <a:schemeClr val="tx1"/>
                </a:solidFill>
                <a:latin typeface="Arial" panose="020B0604020202020204" pitchFamily="34" charset="0"/>
                <a:ea typeface="+mn-ea"/>
                <a:cs typeface="Arial" panose="020B0604020202020204" pitchFamily="34" charset="0"/>
              </a:defRPr>
            </a:lvl4pPr>
            <a:lvl5pPr marL="3657417" indent="-406379" algn="l" defTabSz="914400" rtl="0" eaLnBrk="1" latinLnBrk="0" hangingPunct="1">
              <a:lnSpc>
                <a:spcPct val="90000"/>
              </a:lnSpc>
              <a:spcBef>
                <a:spcPts val="500"/>
              </a:spcBef>
              <a:buClr>
                <a:srgbClr val="81B719"/>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500" dirty="0"/>
          </a:p>
          <a:p>
            <a:pPr marL="0" indent="0">
              <a:buNone/>
            </a:pPr>
            <a:r>
              <a:rPr lang="fr-FR" sz="1500" dirty="0"/>
              <a:t>	 </a:t>
            </a:r>
          </a:p>
        </p:txBody>
      </p:sp>
    </p:spTree>
    <p:extLst>
      <p:ext uri="{BB962C8B-B14F-4D97-AF65-F5344CB8AC3E}">
        <p14:creationId xmlns:p14="http://schemas.microsoft.com/office/powerpoint/2010/main" val="77923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232554"/>
            <a:ext cx="9144000" cy="865186"/>
          </a:xfrm>
          <a:prstGeom prst="rect">
            <a:avLst/>
          </a:prstGeom>
          <a:solidFill>
            <a:srgbClr val="0050A4"/>
          </a:solidFill>
        </p:spPr>
      </p:sp>
      <p:sp>
        <p:nvSpPr>
          <p:cNvPr id="15" name="TextBox 15"/>
          <p:cNvSpPr txBox="1"/>
          <p:nvPr/>
        </p:nvSpPr>
        <p:spPr>
          <a:xfrm>
            <a:off x="146290" y="121565"/>
            <a:ext cx="8465748" cy="332399"/>
          </a:xfrm>
          <a:prstGeom prst="rect">
            <a:avLst/>
          </a:prstGeom>
        </p:spPr>
        <p:txBody>
          <a:bodyPr wrap="square" lIns="0" tIns="0" rIns="0" bIns="0" rtlCol="0" anchor="t">
            <a:spAutoFit/>
          </a:bodyPr>
          <a:lstStyle/>
          <a:p>
            <a:pPr algn="ctr">
              <a:lnSpc>
                <a:spcPct val="90000"/>
              </a:lnSpc>
              <a:spcBef>
                <a:spcPct val="0"/>
              </a:spcBef>
            </a:pPr>
            <a:r>
              <a:rPr lang="en-US" sz="2400" b="1" cap="all" dirty="0" smtClean="0">
                <a:solidFill>
                  <a:srgbClr val="0A3083"/>
                </a:solidFill>
                <a:latin typeface="Arial" panose="020B0604020202020204" pitchFamily="34" charset="0"/>
                <a:ea typeface="+mj-ea"/>
                <a:cs typeface="Arial" panose="020B0604020202020204" pitchFamily="34" charset="0"/>
              </a:rPr>
              <a:t>CONTACTS</a:t>
            </a:r>
            <a:endParaRPr lang="en-US" sz="2569" dirty="0">
              <a:solidFill>
                <a:srgbClr val="8DC63F"/>
              </a:solidFill>
              <a:latin typeface="Open Sans Bold"/>
            </a:endParaRPr>
          </a:p>
        </p:txBody>
      </p:sp>
      <p:pic>
        <p:nvPicPr>
          <p:cNvPr id="4" name="Image 3"/>
          <p:cNvPicPr>
            <a:picLocks noChangeAspect="1"/>
          </p:cNvPicPr>
          <p:nvPr/>
        </p:nvPicPr>
        <p:blipFill>
          <a:blip r:embed="rId3"/>
          <a:stretch>
            <a:fillRect/>
          </a:stretch>
        </p:blipFill>
        <p:spPr>
          <a:xfrm>
            <a:off x="264179" y="453964"/>
            <a:ext cx="4788834" cy="1575267"/>
          </a:xfrm>
          <a:prstGeom prst="rect">
            <a:avLst/>
          </a:prstGeom>
        </p:spPr>
      </p:pic>
      <p:sp>
        <p:nvSpPr>
          <p:cNvPr id="5" name="Rectangle 4"/>
          <p:cNvSpPr/>
          <p:nvPr/>
        </p:nvSpPr>
        <p:spPr>
          <a:xfrm>
            <a:off x="209550" y="1985382"/>
            <a:ext cx="3886200" cy="2031325"/>
          </a:xfrm>
          <a:prstGeom prst="rect">
            <a:avLst/>
          </a:prstGeom>
        </p:spPr>
        <p:txBody>
          <a:bodyPr wrap="square">
            <a:spAutoFit/>
          </a:bodyPr>
          <a:lstStyle/>
          <a:p>
            <a:pPr>
              <a:spcAft>
                <a:spcPts val="0"/>
              </a:spcAft>
            </a:pPr>
            <a:r>
              <a:rPr lang="fr-BE" sz="1400" b="1" dirty="0">
                <a:solidFill>
                  <a:srgbClr val="3C3D3C"/>
                </a:solidFill>
                <a:latin typeface="Calibri" panose="020F0502020204030204" pitchFamily="34" charset="0"/>
                <a:ea typeface="Calibri" panose="020F0502020204030204" pitchFamily="34" charset="0"/>
              </a:rPr>
              <a:t>Andries Clement </a:t>
            </a:r>
            <a:endParaRPr lang="fr-FR" sz="1400" dirty="0">
              <a:latin typeface="Calibri" panose="020F0502020204030204" pitchFamily="34" charset="0"/>
              <a:ea typeface="Calibri" panose="020F0502020204030204" pitchFamily="34" charset="0"/>
            </a:endParaRPr>
          </a:p>
          <a:p>
            <a:pPr>
              <a:spcAft>
                <a:spcPts val="0"/>
              </a:spcAft>
            </a:pPr>
            <a:r>
              <a:rPr lang="fr-BE" sz="1400" dirty="0">
                <a:solidFill>
                  <a:srgbClr val="3C3D3C"/>
                </a:solidFill>
                <a:latin typeface="Calibri" panose="020F0502020204030204" pitchFamily="34" charset="0"/>
                <a:ea typeface="Calibri" panose="020F0502020204030204" pitchFamily="34" charset="0"/>
              </a:rPr>
              <a:t>Chargé de mission, relations culturelles internationales </a:t>
            </a:r>
            <a:endParaRPr lang="fr-FR" sz="1400" dirty="0">
              <a:latin typeface="Calibri" panose="020F0502020204030204" pitchFamily="34" charset="0"/>
              <a:ea typeface="Calibri" panose="020F0502020204030204" pitchFamily="34" charset="0"/>
            </a:endParaRPr>
          </a:p>
          <a:p>
            <a:pPr>
              <a:spcAft>
                <a:spcPts val="0"/>
              </a:spcAft>
            </a:pPr>
            <a:r>
              <a:rPr lang="fr-BE" sz="1400" dirty="0">
                <a:solidFill>
                  <a:srgbClr val="3C3D3C"/>
                </a:solidFill>
                <a:latin typeface="Calibri" panose="020F0502020204030204" pitchFamily="34" charset="0"/>
                <a:ea typeface="Calibri" panose="020F0502020204030204" pitchFamily="34" charset="0"/>
              </a:rPr>
              <a:t> </a:t>
            </a:r>
            <a:endParaRPr lang="fr-FR" sz="1400" dirty="0">
              <a:latin typeface="Calibri" panose="020F0502020204030204" pitchFamily="34" charset="0"/>
              <a:ea typeface="Calibri" panose="020F0502020204030204" pitchFamily="34" charset="0"/>
            </a:endParaRPr>
          </a:p>
          <a:p>
            <a:pPr>
              <a:spcAft>
                <a:spcPts val="0"/>
              </a:spcAft>
            </a:pPr>
            <a:r>
              <a:rPr lang="fr-BE" sz="1400" b="1" dirty="0">
                <a:solidFill>
                  <a:srgbClr val="3C3D3C"/>
                </a:solidFill>
                <a:latin typeface="Calibri" panose="020F0502020204030204" pitchFamily="34" charset="0"/>
                <a:ea typeface="Calibri" panose="020F0502020204030204" pitchFamily="34" charset="0"/>
              </a:rPr>
              <a:t>Département flamand de la Culture, de la Jeunesse et des Médias</a:t>
            </a:r>
            <a:endParaRPr lang="fr-FR" sz="1400" dirty="0">
              <a:latin typeface="Calibri" panose="020F0502020204030204" pitchFamily="34" charset="0"/>
              <a:ea typeface="Calibri" panose="020F0502020204030204" pitchFamily="34" charset="0"/>
            </a:endParaRPr>
          </a:p>
          <a:p>
            <a:pPr>
              <a:spcAft>
                <a:spcPts val="0"/>
              </a:spcAft>
            </a:pPr>
            <a:r>
              <a:rPr lang="nl-BE" sz="1400" dirty="0">
                <a:solidFill>
                  <a:srgbClr val="3C3D3C"/>
                </a:solidFill>
                <a:latin typeface="Calibri" panose="020F0502020204030204" pitchFamily="34" charset="0"/>
                <a:ea typeface="Calibri" panose="020F0502020204030204" pitchFamily="34" charset="0"/>
              </a:rPr>
              <a:t>T + 32 2553 08 </a:t>
            </a:r>
            <a:r>
              <a:rPr lang="nl-BE" sz="1400" dirty="0" smtClean="0">
                <a:solidFill>
                  <a:srgbClr val="3C3D3C"/>
                </a:solidFill>
                <a:latin typeface="Calibri" panose="020F0502020204030204" pitchFamily="34" charset="0"/>
                <a:ea typeface="Calibri" panose="020F0502020204030204" pitchFamily="34" charset="0"/>
              </a:rPr>
              <a:t>63</a:t>
            </a:r>
          </a:p>
          <a:p>
            <a:pPr>
              <a:spcAft>
                <a:spcPts val="0"/>
              </a:spcAft>
            </a:pPr>
            <a:r>
              <a:rPr lang="nl-BE" sz="1400" dirty="0" smtClean="0">
                <a:solidFill>
                  <a:srgbClr val="3C3D3C"/>
                </a:solidFill>
                <a:latin typeface="Calibri" panose="020F0502020204030204" pitchFamily="34" charset="0"/>
                <a:ea typeface="Calibri" panose="020F0502020204030204" pitchFamily="34" charset="0"/>
              </a:rPr>
              <a:t>andries.clement@vlaanderen.be</a:t>
            </a:r>
            <a:endParaRPr lang="nl-BE" sz="1400" dirty="0">
              <a:solidFill>
                <a:srgbClr val="3C3D3C"/>
              </a:solidFill>
              <a:latin typeface="Calibri" panose="020F0502020204030204" pitchFamily="34" charset="0"/>
              <a:ea typeface="Calibri" panose="020F0502020204030204" pitchFamily="34" charset="0"/>
            </a:endParaRPr>
          </a:p>
          <a:p>
            <a:pPr>
              <a:spcAft>
                <a:spcPts val="0"/>
              </a:spcAft>
            </a:pPr>
            <a:r>
              <a:rPr lang="nl-BE" sz="1400" dirty="0" smtClean="0">
                <a:solidFill>
                  <a:srgbClr val="3C3D3C"/>
                </a:solidFill>
                <a:latin typeface="Calibri" panose="020F0502020204030204" pitchFamily="34" charset="0"/>
                <a:ea typeface="Calibri" panose="020F0502020204030204" pitchFamily="34" charset="0"/>
              </a:rPr>
              <a:t>Arenbergstraat </a:t>
            </a:r>
            <a:r>
              <a:rPr lang="nl-BE" sz="1400" dirty="0">
                <a:solidFill>
                  <a:srgbClr val="3C3D3C"/>
                </a:solidFill>
                <a:latin typeface="Calibri" panose="020F0502020204030204" pitchFamily="34" charset="0"/>
                <a:ea typeface="Calibri" panose="020F0502020204030204" pitchFamily="34" charset="0"/>
              </a:rPr>
              <a:t>9, 1000 </a:t>
            </a:r>
            <a:r>
              <a:rPr lang="nl-BE" sz="1400" dirty="0" smtClean="0">
                <a:solidFill>
                  <a:srgbClr val="3C3D3C"/>
                </a:solidFill>
                <a:latin typeface="Calibri" panose="020F0502020204030204" pitchFamily="34" charset="0"/>
                <a:ea typeface="Calibri" panose="020F0502020204030204" pitchFamily="34" charset="0"/>
              </a:rPr>
              <a:t>Bruxelles</a:t>
            </a:r>
            <a:endParaRPr lang="fr-FR" sz="1400" dirty="0">
              <a:latin typeface="Calibri" panose="020F0502020204030204" pitchFamily="34" charset="0"/>
              <a:ea typeface="Calibri" panose="020F0502020204030204" pitchFamily="34" charset="0"/>
            </a:endParaRPr>
          </a:p>
        </p:txBody>
      </p:sp>
      <p:sp>
        <p:nvSpPr>
          <p:cNvPr id="6" name="Rectangle 3"/>
          <p:cNvSpPr>
            <a:spLocks noChangeArrowheads="1"/>
          </p:cNvSpPr>
          <p:nvPr/>
        </p:nvSpPr>
        <p:spPr bwMode="auto">
          <a:xfrm>
            <a:off x="209550" y="40287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fr-FR" sz="800" b="0" i="0" u="none" strike="noStrike" cap="none" normalizeH="0" baseline="0" dirty="0" smtClean="0">
                <a:ln>
                  <a:noFill/>
                </a:ln>
                <a:solidFill>
                  <a:srgbClr val="3C3D3C"/>
                </a:solidFill>
                <a:effectLst/>
                <a:latin typeface="Arial" panose="020B0604020202020204" pitchFamily="34" charset="0"/>
                <a:ea typeface="Calibri" panose="020F0502020204030204" pitchFamily="34" charset="0"/>
              </a:rPr>
              <a:t>////////////////////////////////////////////////////////////////////////////////////////////////////////////////////////////////</a:t>
            </a:r>
            <a:endParaRPr kumimoji="0" lang="fr-FR" altLang="fr-FR"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fr-FR" sz="1000" b="0" i="0" u="none" strike="noStrike" cap="none" normalizeH="0" baseline="0" dirty="0" smtClean="0">
                <a:ln>
                  <a:noFill/>
                </a:ln>
                <a:solidFill>
                  <a:srgbClr val="3B3B3B"/>
                </a:solidFill>
                <a:effectLst/>
                <a:latin typeface="Arial" panose="020B0604020202020204" pitchFamily="34" charset="0"/>
                <a:ea typeface="Calibri" panose="020F0502020204030204" pitchFamily="34" charset="0"/>
              </a:rPr>
              <a:t> </a:t>
            </a:r>
            <a:endParaRPr kumimoji="0" lang="fr-FR" altLang="fr-FR"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1026" name="AD242E8F-197F-49DD-8C23-4C0C76EF919B" descr="cid:image013.jpg@01D984C1.ACBB495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035300" y="3195162"/>
            <a:ext cx="1581150" cy="666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209550" y="498608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rPr>
              <a:t> </a:t>
            </a:r>
            <a:endParaRPr kumimoji="0" lang="nl-BE" altLang="fr-FR" sz="18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p:nvPr/>
        </p:nvSpPr>
        <p:spPr>
          <a:xfrm>
            <a:off x="5391150" y="121565"/>
            <a:ext cx="3559025" cy="3170099"/>
          </a:xfrm>
          <a:prstGeom prst="rect">
            <a:avLst/>
          </a:prstGeom>
        </p:spPr>
        <p:txBody>
          <a:bodyPr wrap="square">
            <a:spAutoFit/>
          </a:bodyPr>
          <a:lstStyle/>
          <a:p>
            <a:r>
              <a:rPr lang="fr-BE" sz="1400" b="1" dirty="0">
                <a:solidFill>
                  <a:srgbClr val="3C3D3C"/>
                </a:solidFill>
                <a:latin typeface="Calibri" panose="020F0502020204030204" pitchFamily="34" charset="0"/>
                <a:ea typeface="Calibri" panose="020F0502020204030204" pitchFamily="34" charset="0"/>
              </a:rPr>
              <a:t>Alice JOSEPH</a:t>
            </a:r>
            <a:endParaRPr lang="fr-FR" sz="1400" b="1" dirty="0">
              <a:solidFill>
                <a:srgbClr val="3C3D3C"/>
              </a:solidFill>
              <a:latin typeface="Calibri" panose="020F0502020204030204" pitchFamily="34" charset="0"/>
              <a:ea typeface="Calibri" panose="020F0502020204030204" pitchFamily="34" charset="0"/>
            </a:endParaRPr>
          </a:p>
          <a:p>
            <a:r>
              <a:rPr lang="fr-BE" sz="1400" dirty="0">
                <a:solidFill>
                  <a:srgbClr val="3C3D3C"/>
                </a:solidFill>
                <a:latin typeface="Calibri" panose="020F0502020204030204" pitchFamily="34" charset="0"/>
                <a:ea typeface="Calibri" panose="020F0502020204030204" pitchFamily="34" charset="0"/>
              </a:rPr>
              <a:t>Attachée - Wallonie-Bruxelles International (WBI)</a:t>
            </a:r>
            <a:endParaRPr lang="fr-FR" sz="1400" dirty="0">
              <a:solidFill>
                <a:srgbClr val="3C3D3C"/>
              </a:solidFill>
              <a:latin typeface="Calibri" panose="020F0502020204030204" pitchFamily="34" charset="0"/>
              <a:ea typeface="Calibri" panose="020F0502020204030204" pitchFamily="34" charset="0"/>
            </a:endParaRPr>
          </a:p>
          <a:p>
            <a:r>
              <a:rPr lang="fr-BE" sz="1400" dirty="0">
                <a:solidFill>
                  <a:srgbClr val="3C3D3C"/>
                </a:solidFill>
                <a:latin typeface="Calibri" panose="020F0502020204030204" pitchFamily="34" charset="0"/>
                <a:ea typeface="Calibri" panose="020F0502020204030204" pitchFamily="34" charset="0"/>
              </a:rPr>
              <a:t>Relations bilatérales avec la France</a:t>
            </a:r>
            <a:endParaRPr lang="fr-FR" sz="1400" dirty="0">
              <a:solidFill>
                <a:srgbClr val="3C3D3C"/>
              </a:solidFill>
              <a:latin typeface="Calibri" panose="020F0502020204030204" pitchFamily="34" charset="0"/>
              <a:ea typeface="Calibri" panose="020F0502020204030204" pitchFamily="34" charset="0"/>
            </a:endParaRPr>
          </a:p>
          <a:p>
            <a:r>
              <a:rPr lang="fr-BE" sz="1400" dirty="0">
                <a:solidFill>
                  <a:srgbClr val="3C3D3C"/>
                </a:solidFill>
                <a:latin typeface="Calibri" panose="020F0502020204030204" pitchFamily="34" charset="0"/>
                <a:ea typeface="Calibri" panose="020F0502020204030204" pitchFamily="34" charset="0"/>
              </a:rPr>
              <a:t>Relations bilatérales avec le Grand-Duché de Luxembourg</a:t>
            </a:r>
            <a:endParaRPr lang="fr-FR" sz="1400" dirty="0">
              <a:solidFill>
                <a:srgbClr val="3C3D3C"/>
              </a:solidFill>
              <a:latin typeface="Calibri" panose="020F0502020204030204" pitchFamily="34" charset="0"/>
              <a:ea typeface="Calibri" panose="020F0502020204030204" pitchFamily="34" charset="0"/>
            </a:endParaRPr>
          </a:p>
          <a:p>
            <a:r>
              <a:rPr lang="fr-BE" sz="1400" dirty="0" err="1">
                <a:solidFill>
                  <a:srgbClr val="3C3D3C"/>
                </a:solidFill>
                <a:latin typeface="Calibri" panose="020F0502020204030204" pitchFamily="34" charset="0"/>
                <a:ea typeface="Calibri" panose="020F0502020204030204" pitchFamily="34" charset="0"/>
              </a:rPr>
              <a:t>Interreg</a:t>
            </a:r>
            <a:r>
              <a:rPr lang="fr-BE" sz="1400" dirty="0">
                <a:solidFill>
                  <a:srgbClr val="3C3D3C"/>
                </a:solidFill>
                <a:latin typeface="Calibri" panose="020F0502020204030204" pitchFamily="34" charset="0"/>
                <a:ea typeface="Calibri" panose="020F0502020204030204" pitchFamily="34" charset="0"/>
              </a:rPr>
              <a:t> Europe</a:t>
            </a:r>
            <a:endParaRPr lang="fr-FR" sz="1400" dirty="0">
              <a:solidFill>
                <a:srgbClr val="3C3D3C"/>
              </a:solidFill>
              <a:latin typeface="Calibri" panose="020F0502020204030204" pitchFamily="34" charset="0"/>
              <a:ea typeface="Calibri" panose="020F0502020204030204" pitchFamily="34" charset="0"/>
            </a:endParaRPr>
          </a:p>
          <a:p>
            <a:r>
              <a:rPr lang="fr-BE" sz="1400" dirty="0">
                <a:solidFill>
                  <a:srgbClr val="3C3D3C"/>
                </a:solidFill>
                <a:latin typeface="Calibri" panose="020F0502020204030204" pitchFamily="34" charset="0"/>
                <a:ea typeface="Calibri" panose="020F0502020204030204" pitchFamily="34" charset="0"/>
              </a:rPr>
              <a:t> </a:t>
            </a:r>
            <a:endParaRPr lang="fr-FR" sz="1400" dirty="0">
              <a:solidFill>
                <a:srgbClr val="3C3D3C"/>
              </a:solidFill>
              <a:latin typeface="Calibri" panose="020F0502020204030204" pitchFamily="34" charset="0"/>
              <a:ea typeface="Calibri" panose="020F0502020204030204" pitchFamily="34" charset="0"/>
            </a:endParaRPr>
          </a:p>
          <a:p>
            <a:r>
              <a:rPr lang="fr-BE" sz="1400" dirty="0">
                <a:solidFill>
                  <a:srgbClr val="3C3D3C"/>
                </a:solidFill>
                <a:latin typeface="Calibri" panose="020F0502020204030204" pitchFamily="34" charset="0"/>
                <a:ea typeface="Calibri" panose="020F0502020204030204" pitchFamily="34" charset="0"/>
              </a:rPr>
              <a:t>Place </a:t>
            </a:r>
            <a:r>
              <a:rPr lang="fr-BE" sz="1400" dirty="0" err="1">
                <a:solidFill>
                  <a:srgbClr val="3C3D3C"/>
                </a:solidFill>
                <a:latin typeface="Calibri" panose="020F0502020204030204" pitchFamily="34" charset="0"/>
                <a:ea typeface="Calibri" panose="020F0502020204030204" pitchFamily="34" charset="0"/>
              </a:rPr>
              <a:t>Sainctelette</a:t>
            </a:r>
            <a:r>
              <a:rPr lang="fr-BE" sz="1400" dirty="0">
                <a:solidFill>
                  <a:srgbClr val="3C3D3C"/>
                </a:solidFill>
                <a:latin typeface="Calibri" panose="020F0502020204030204" pitchFamily="34" charset="0"/>
                <a:ea typeface="Calibri" panose="020F0502020204030204" pitchFamily="34" charset="0"/>
              </a:rPr>
              <a:t> 2</a:t>
            </a:r>
            <a:endParaRPr lang="fr-FR" sz="1400" dirty="0">
              <a:solidFill>
                <a:srgbClr val="3C3D3C"/>
              </a:solidFill>
              <a:latin typeface="Calibri" panose="020F0502020204030204" pitchFamily="34" charset="0"/>
              <a:ea typeface="Calibri" panose="020F0502020204030204" pitchFamily="34" charset="0"/>
            </a:endParaRPr>
          </a:p>
          <a:p>
            <a:r>
              <a:rPr lang="fr-BE" sz="1400" dirty="0">
                <a:solidFill>
                  <a:srgbClr val="3C3D3C"/>
                </a:solidFill>
                <a:latin typeface="Calibri" panose="020F0502020204030204" pitchFamily="34" charset="0"/>
                <a:ea typeface="Calibri" panose="020F0502020204030204" pitchFamily="34" charset="0"/>
              </a:rPr>
              <a:t>B - 1080 Bruxelles</a:t>
            </a:r>
            <a:endParaRPr lang="fr-FR" sz="1400" dirty="0">
              <a:solidFill>
                <a:srgbClr val="3C3D3C"/>
              </a:solidFill>
              <a:latin typeface="Calibri" panose="020F0502020204030204" pitchFamily="34" charset="0"/>
              <a:ea typeface="Calibri" panose="020F0502020204030204" pitchFamily="34" charset="0"/>
            </a:endParaRPr>
          </a:p>
          <a:p>
            <a:r>
              <a:rPr lang="fr-BE" sz="1400" dirty="0">
                <a:solidFill>
                  <a:srgbClr val="3C3D3C"/>
                </a:solidFill>
                <a:latin typeface="Calibri" panose="020F0502020204030204" pitchFamily="34" charset="0"/>
                <a:ea typeface="Calibri" panose="020F0502020204030204" pitchFamily="34" charset="0"/>
              </a:rPr>
              <a:t>Tél. : +32 2 421 86 11</a:t>
            </a:r>
            <a:endParaRPr lang="fr-FR" sz="1400" dirty="0">
              <a:solidFill>
                <a:srgbClr val="3C3D3C"/>
              </a:solidFill>
              <a:latin typeface="Calibri" panose="020F0502020204030204" pitchFamily="34" charset="0"/>
              <a:ea typeface="Calibri" panose="020F0502020204030204" pitchFamily="34" charset="0"/>
            </a:endParaRPr>
          </a:p>
          <a:p>
            <a:r>
              <a:rPr lang="fr-BE" sz="1400" dirty="0">
                <a:solidFill>
                  <a:srgbClr val="3C3D3C"/>
                </a:solidFill>
                <a:latin typeface="Calibri" panose="020F0502020204030204" pitchFamily="34" charset="0"/>
                <a:ea typeface="Calibri" panose="020F0502020204030204" pitchFamily="34" charset="0"/>
              </a:rPr>
              <a:t>GSM : +32 479 96 17 54</a:t>
            </a:r>
            <a:endParaRPr lang="fr-FR" sz="1400" dirty="0">
              <a:solidFill>
                <a:srgbClr val="3C3D3C"/>
              </a:solidFill>
              <a:latin typeface="Calibri" panose="020F0502020204030204" pitchFamily="34" charset="0"/>
              <a:ea typeface="Calibri" panose="020F0502020204030204" pitchFamily="34" charset="0"/>
            </a:endParaRPr>
          </a:p>
          <a:p>
            <a:r>
              <a:rPr lang="fr-BE" sz="1400" dirty="0">
                <a:solidFill>
                  <a:srgbClr val="3C3D3C"/>
                </a:solidFill>
                <a:latin typeface="Calibri" panose="020F0502020204030204" pitchFamily="34" charset="0"/>
                <a:ea typeface="Calibri" panose="020F0502020204030204" pitchFamily="34" charset="0"/>
              </a:rPr>
              <a:t>Courriel : </a:t>
            </a:r>
            <a:r>
              <a:rPr lang="fr-BE" sz="1400" dirty="0">
                <a:solidFill>
                  <a:srgbClr val="3C3D3C"/>
                </a:solidFill>
                <a:latin typeface="Calibri" panose="020F0502020204030204" pitchFamily="34" charset="0"/>
                <a:ea typeface="Calibri" panose="020F0502020204030204" pitchFamily="34" charset="0"/>
                <a:hlinkClick r:id="rId6"/>
              </a:rPr>
              <a:t>a.joseph@wbi.be</a:t>
            </a:r>
            <a:endParaRPr lang="fr-FR" sz="1400" dirty="0">
              <a:solidFill>
                <a:srgbClr val="3C3D3C"/>
              </a:solidFill>
              <a:latin typeface="Calibri" panose="020F0502020204030204" pitchFamily="34" charset="0"/>
              <a:ea typeface="Calibri" panose="020F0502020204030204" pitchFamily="34" charset="0"/>
            </a:endParaRPr>
          </a:p>
          <a:p>
            <a:pPr>
              <a:spcAft>
                <a:spcPts val="0"/>
              </a:spcAft>
            </a:pPr>
            <a:endParaRPr lang="fr-FR" sz="1600" dirty="0">
              <a:effectLst/>
              <a:latin typeface="Times New Roman" panose="02020603050405020304" pitchFamily="18" charset="0"/>
              <a:ea typeface="Calibri" panose="020F0502020204030204" pitchFamily="34" charset="0"/>
            </a:endParaRPr>
          </a:p>
        </p:txBody>
      </p:sp>
      <p:pic>
        <p:nvPicPr>
          <p:cNvPr id="1029" name="Image 18" descr="image0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5275" y="3300384"/>
            <a:ext cx="30670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776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232554"/>
            <a:ext cx="9144000" cy="865186"/>
          </a:xfrm>
          <a:prstGeom prst="rect">
            <a:avLst/>
          </a:prstGeom>
          <a:solidFill>
            <a:srgbClr val="0050A4"/>
          </a:solidFill>
        </p:spPr>
      </p:sp>
      <p:sp>
        <p:nvSpPr>
          <p:cNvPr id="15" name="TextBox 15"/>
          <p:cNvSpPr txBox="1"/>
          <p:nvPr/>
        </p:nvSpPr>
        <p:spPr>
          <a:xfrm>
            <a:off x="184390" y="1201064"/>
            <a:ext cx="8465748" cy="1376402"/>
          </a:xfrm>
          <a:prstGeom prst="rect">
            <a:avLst/>
          </a:prstGeom>
        </p:spPr>
        <p:txBody>
          <a:bodyPr wrap="square" lIns="0" tIns="0" rIns="0" bIns="0" rtlCol="0" anchor="t">
            <a:spAutoFit/>
          </a:bodyPr>
          <a:lstStyle/>
          <a:p>
            <a:pPr algn="ctr">
              <a:lnSpc>
                <a:spcPct val="90000"/>
              </a:lnSpc>
              <a:spcBef>
                <a:spcPct val="0"/>
              </a:spcBef>
            </a:pPr>
            <a:r>
              <a:rPr lang="en-US" sz="2400" b="1" cap="all" dirty="0" smtClean="0">
                <a:solidFill>
                  <a:srgbClr val="0A3083"/>
                </a:solidFill>
                <a:latin typeface="Arial" panose="020B0604020202020204" pitchFamily="34" charset="0"/>
                <a:ea typeface="+mj-ea"/>
                <a:cs typeface="Arial" panose="020B0604020202020204" pitchFamily="34" charset="0"/>
              </a:rPr>
              <a:t>SOUTIEN A LA COOPERATION CULTURELLE </a:t>
            </a:r>
          </a:p>
          <a:p>
            <a:pPr algn="ctr">
              <a:lnSpc>
                <a:spcPct val="90000"/>
              </a:lnSpc>
              <a:spcBef>
                <a:spcPct val="0"/>
              </a:spcBef>
            </a:pPr>
            <a:r>
              <a:rPr lang="en-US" sz="2400" b="1" cap="all" dirty="0" smtClean="0">
                <a:solidFill>
                  <a:srgbClr val="0A3083"/>
                </a:solidFill>
                <a:latin typeface="Arial" panose="020B0604020202020204" pitchFamily="34" charset="0"/>
                <a:ea typeface="+mj-ea"/>
                <a:cs typeface="Arial" panose="020B0604020202020204" pitchFamily="34" charset="0"/>
              </a:rPr>
              <a:t>TRANSFRONTALIERE </a:t>
            </a:r>
            <a:endParaRPr lang="en-US" sz="2400" b="1" cap="all" dirty="0">
              <a:solidFill>
                <a:srgbClr val="0A3083"/>
              </a:solidFill>
              <a:latin typeface="Arial" panose="020B0604020202020204" pitchFamily="34" charset="0"/>
              <a:ea typeface="+mj-ea"/>
              <a:cs typeface="Arial" panose="020B0604020202020204" pitchFamily="34" charset="0"/>
            </a:endParaRPr>
          </a:p>
          <a:p>
            <a:pPr algn="ctr">
              <a:lnSpc>
                <a:spcPct val="90000"/>
              </a:lnSpc>
              <a:spcBef>
                <a:spcPct val="0"/>
              </a:spcBef>
            </a:pPr>
            <a:endParaRPr lang="en-US" sz="2569" dirty="0" smtClean="0">
              <a:solidFill>
                <a:srgbClr val="8DC63F"/>
              </a:solidFill>
              <a:latin typeface="Open Sans Bold"/>
            </a:endParaRPr>
          </a:p>
          <a:p>
            <a:pPr algn="ctr">
              <a:lnSpc>
                <a:spcPct val="90000"/>
              </a:lnSpc>
              <a:spcBef>
                <a:spcPct val="0"/>
              </a:spcBef>
            </a:pPr>
            <a:r>
              <a:rPr lang="en-US" sz="2569" dirty="0" smtClean="0">
                <a:solidFill>
                  <a:srgbClr val="8DC63F"/>
                </a:solidFill>
                <a:latin typeface="Open Sans Bold"/>
              </a:rPr>
              <a:t>Interreg VI 2021-2027 France-</a:t>
            </a:r>
            <a:r>
              <a:rPr lang="en-US" sz="2569" dirty="0" err="1" smtClean="0">
                <a:solidFill>
                  <a:srgbClr val="8DC63F"/>
                </a:solidFill>
                <a:latin typeface="Open Sans Bold"/>
              </a:rPr>
              <a:t>Wallonie</a:t>
            </a:r>
            <a:r>
              <a:rPr lang="en-US" sz="2569" dirty="0">
                <a:solidFill>
                  <a:srgbClr val="8DC63F"/>
                </a:solidFill>
                <a:latin typeface="Open Sans Bold"/>
              </a:rPr>
              <a:t>-</a:t>
            </a:r>
            <a:r>
              <a:rPr lang="en-US" sz="2569" dirty="0" err="1" smtClean="0">
                <a:solidFill>
                  <a:srgbClr val="8DC63F"/>
                </a:solidFill>
                <a:latin typeface="Open Sans Bold"/>
              </a:rPr>
              <a:t>Vlaanderen</a:t>
            </a:r>
            <a:endParaRPr lang="en-US" sz="2569" dirty="0">
              <a:solidFill>
                <a:srgbClr val="8DC63F"/>
              </a:solidFill>
              <a:latin typeface="Open Sans Bold"/>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4"/>
          <a:stretch>
            <a:fillRect/>
          </a:stretch>
        </p:blipFill>
        <p:spPr>
          <a:xfrm>
            <a:off x="6396766" y="83589"/>
            <a:ext cx="2493746" cy="669962"/>
          </a:xfrm>
          <a:prstGeom prst="rect">
            <a:avLst/>
          </a:prstGeom>
        </p:spPr>
      </p:pic>
    </p:spTree>
    <p:extLst>
      <p:ext uri="{BB962C8B-B14F-4D97-AF65-F5344CB8AC3E}">
        <p14:creationId xmlns:p14="http://schemas.microsoft.com/office/powerpoint/2010/main" val="3376820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14" y="2247893"/>
            <a:ext cx="4843969" cy="2854899"/>
          </a:xfrm>
          <a:prstGeom prst="rect">
            <a:avLst/>
          </a:prstGeom>
        </p:spPr>
      </p:pic>
      <p:sp>
        <p:nvSpPr>
          <p:cNvPr id="7" name="Rectangle 6"/>
          <p:cNvSpPr/>
          <p:nvPr/>
        </p:nvSpPr>
        <p:spPr>
          <a:xfrm>
            <a:off x="455868" y="1323919"/>
            <a:ext cx="4303298" cy="505425"/>
          </a:xfrm>
          <a:prstGeom prst="rect">
            <a:avLst/>
          </a:prstGeom>
          <a:noFill/>
          <a:ln w="190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defRPr/>
            </a:pPr>
            <a:r>
              <a:rPr lang="fr-FR" sz="1350" b="1" dirty="0">
                <a:solidFill>
                  <a:srgbClr val="002060"/>
                </a:solidFill>
                <a:latin typeface="Calibri" panose="020F0502020204030204"/>
                <a:ea typeface="Open Sans" panose="020B0606030504020204" pitchFamily="34" charset="0"/>
                <a:cs typeface="Open Sans" panose="020B0606030504020204" pitchFamily="34" charset="0"/>
              </a:rPr>
              <a:t>VOLET TRANSFRONTALIER </a:t>
            </a:r>
            <a:endParaRPr lang="fr-FR" sz="1350" b="1" dirty="0">
              <a:solidFill>
                <a:srgbClr val="002060"/>
              </a:solidFill>
              <a:latin typeface="Calibri" panose="020F0502020204030204"/>
              <a:ea typeface="Open Sans" panose="020B0606030504020204" pitchFamily="34" charset="0"/>
              <a:cs typeface="Open Sans" panose="020B0606030504020204" pitchFamily="34" charset="0"/>
            </a:endParaRPr>
          </a:p>
          <a:p>
            <a:pPr algn="ctr" defTabSz="514337">
              <a:defRPr/>
            </a:pPr>
            <a:r>
              <a:rPr lang="fr-FR" sz="1350" b="1" dirty="0">
                <a:solidFill>
                  <a:srgbClr val="002060"/>
                </a:solidFill>
                <a:latin typeface="Calibri" panose="020F0502020204030204"/>
                <a:ea typeface="Open Sans" panose="020B0606030504020204" pitchFamily="34" charset="0"/>
                <a:cs typeface="Open Sans" panose="020B0606030504020204" pitchFamily="34" charset="0"/>
              </a:rPr>
              <a:t>de </a:t>
            </a:r>
            <a:r>
              <a:rPr lang="fr-FR" sz="1350" b="1" dirty="0">
                <a:solidFill>
                  <a:srgbClr val="002060"/>
                </a:solidFill>
                <a:latin typeface="Calibri" panose="020F0502020204030204"/>
                <a:ea typeface="Open Sans" panose="020B0606030504020204" pitchFamily="34" charset="0"/>
                <a:cs typeface="Open Sans" panose="020B0606030504020204" pitchFamily="34" charset="0"/>
              </a:rPr>
              <a:t>la COOPÉRATION TERRITORIALE EUROPÉENNE</a:t>
            </a:r>
          </a:p>
        </p:txBody>
      </p:sp>
      <p:sp>
        <p:nvSpPr>
          <p:cNvPr id="8" name="Rectangle 7"/>
          <p:cNvSpPr/>
          <p:nvPr/>
        </p:nvSpPr>
        <p:spPr>
          <a:xfrm>
            <a:off x="455868" y="1829344"/>
            <a:ext cx="4303298" cy="3792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defRPr/>
            </a:pPr>
            <a:r>
              <a:rPr lang="fr-FR" sz="1350" b="1" dirty="0">
                <a:solidFill>
                  <a:prstClr val="white"/>
                </a:solidFill>
                <a:latin typeface="Calibri" panose="020F0502020204030204"/>
                <a:ea typeface="Open Sans" panose="020B0606030504020204" pitchFamily="34" charset="0"/>
                <a:cs typeface="Open Sans" panose="020B0606030504020204" pitchFamily="34" charset="0"/>
              </a:rPr>
              <a:t>Frontière commune (terrestre ou maritime)</a:t>
            </a:r>
          </a:p>
        </p:txBody>
      </p:sp>
      <p:sp>
        <p:nvSpPr>
          <p:cNvPr id="9" name="Espace réservé du contenu 2"/>
          <p:cNvSpPr txBox="1">
            <a:spLocks/>
          </p:cNvSpPr>
          <p:nvPr/>
        </p:nvSpPr>
        <p:spPr>
          <a:xfrm>
            <a:off x="5076543" y="2328980"/>
            <a:ext cx="3813969" cy="272874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1800" b="1" dirty="0"/>
              <a:t>France</a:t>
            </a:r>
            <a:r>
              <a:rPr lang="fr-FR" sz="1800" dirty="0"/>
              <a:t> : Pas-de-Calais, Nord, Somme, Oise et Aisne pour les Hauts-de-France, Ardennes et Marne pour le Grand Est.</a:t>
            </a:r>
          </a:p>
          <a:p>
            <a:pPr marL="0" indent="0" algn="just">
              <a:buNone/>
            </a:pPr>
            <a:endParaRPr lang="fr-FR" sz="1800" b="1" dirty="0"/>
          </a:p>
          <a:p>
            <a:pPr marL="0" indent="0" algn="just">
              <a:buNone/>
            </a:pPr>
            <a:r>
              <a:rPr lang="fr-FR" sz="1800" b="1" dirty="0"/>
              <a:t>Wallonie</a:t>
            </a:r>
            <a:r>
              <a:rPr lang="fr-FR" sz="1800" dirty="0"/>
              <a:t> : Provinces de Namur, du Hainaut et du Luxembourg.</a:t>
            </a:r>
          </a:p>
          <a:p>
            <a:pPr marL="0" indent="0" algn="just">
              <a:buNone/>
            </a:pPr>
            <a:endParaRPr lang="fr-FR" sz="1800" b="1" dirty="0"/>
          </a:p>
          <a:p>
            <a:pPr marL="0" indent="0" algn="just">
              <a:buNone/>
            </a:pPr>
            <a:r>
              <a:rPr lang="fr-FR" sz="1800" b="1" dirty="0"/>
              <a:t>Flandre</a:t>
            </a:r>
            <a:r>
              <a:rPr lang="fr-FR" sz="1800" dirty="0"/>
              <a:t> : Provinces de Flandre Occidentale et de Flandre Orientale.</a:t>
            </a:r>
          </a:p>
          <a:p>
            <a:pPr marL="0" indent="0">
              <a:buNone/>
            </a:pPr>
            <a:endParaRPr lang="fr-FR" sz="1050" dirty="0"/>
          </a:p>
          <a:p>
            <a:pPr marL="0" indent="0">
              <a:buNone/>
            </a:pPr>
            <a:endParaRPr lang="fr-FR" sz="1050" dirty="0"/>
          </a:p>
        </p:txBody>
      </p:sp>
      <p:sp>
        <p:nvSpPr>
          <p:cNvPr id="10" name="ZoneTexte 5"/>
          <p:cNvSpPr txBox="1"/>
          <p:nvPr/>
        </p:nvSpPr>
        <p:spPr>
          <a:xfrm>
            <a:off x="5076543" y="1323919"/>
            <a:ext cx="3813969"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50" b="1" dirty="0">
                <a:solidFill>
                  <a:srgbClr val="C00000"/>
                </a:solidFill>
              </a:rPr>
              <a:t>AU MOINS UN PARTENAIRE FRANCAIS </a:t>
            </a:r>
          </a:p>
          <a:p>
            <a:pPr algn="ctr"/>
            <a:r>
              <a:rPr lang="fr-FR" sz="1350" b="1" dirty="0">
                <a:solidFill>
                  <a:srgbClr val="C00000"/>
                </a:solidFill>
              </a:rPr>
              <a:t>ET UN PARTENAIRE BELGE</a:t>
            </a:r>
          </a:p>
          <a:p>
            <a:pPr algn="ctr"/>
            <a:r>
              <a:rPr lang="fr-FR" sz="1350" b="1" dirty="0">
                <a:solidFill>
                  <a:srgbClr val="C00000"/>
                </a:solidFill>
              </a:rPr>
              <a:t>ou une structure unique elle-même transfrontalière (GECT)</a:t>
            </a:r>
            <a:endParaRPr lang="fr-FR" sz="1350" b="1" dirty="0">
              <a:solidFill>
                <a:srgbClr val="C00000"/>
              </a:solidFill>
            </a:endParaRPr>
          </a:p>
        </p:txBody>
      </p:sp>
    </p:spTree>
    <p:extLst>
      <p:ext uri="{BB962C8B-B14F-4D97-AF65-F5344CB8AC3E}">
        <p14:creationId xmlns:p14="http://schemas.microsoft.com/office/powerpoint/2010/main" val="269813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sp>
        <p:nvSpPr>
          <p:cNvPr id="7" name="Titre 1"/>
          <p:cNvSpPr>
            <a:spLocks noGrp="1"/>
          </p:cNvSpPr>
          <p:nvPr>
            <p:ph type="title"/>
          </p:nvPr>
        </p:nvSpPr>
        <p:spPr>
          <a:xfrm>
            <a:off x="145714" y="3465522"/>
            <a:ext cx="8744798" cy="1567142"/>
          </a:xfrm>
        </p:spPr>
        <p:txBody>
          <a:bodyPr>
            <a:normAutofit/>
          </a:bodyPr>
          <a:lstStyle/>
          <a:p>
            <a:r>
              <a:rPr lang="fr-FR" sz="1800" b="1" dirty="0">
                <a:latin typeface="+mn-lt"/>
              </a:rPr>
              <a:t>3 types de partenaires :</a:t>
            </a:r>
            <a:br>
              <a:rPr lang="fr-FR" sz="1800" b="1" dirty="0">
                <a:latin typeface="+mn-lt"/>
              </a:rPr>
            </a:br>
            <a:r>
              <a:rPr lang="fr-FR" sz="2025" dirty="0">
                <a:latin typeface="+mn-lt"/>
              </a:rPr>
              <a:t/>
            </a:r>
            <a:br>
              <a:rPr lang="fr-FR" sz="2025" dirty="0">
                <a:latin typeface="+mn-lt"/>
              </a:rPr>
            </a:br>
            <a:r>
              <a:rPr lang="fr-FR" sz="1800" dirty="0">
                <a:latin typeface="+mn-lt"/>
              </a:rPr>
              <a:t>-</a:t>
            </a:r>
            <a:r>
              <a:rPr lang="fr-FR" sz="1800" b="1" dirty="0">
                <a:latin typeface="+mn-lt"/>
              </a:rPr>
              <a:t>Chef de file </a:t>
            </a:r>
            <a:r>
              <a:rPr lang="fr-FR" sz="1800" dirty="0">
                <a:latin typeface="+mn-lt"/>
              </a:rPr>
              <a:t>: </a:t>
            </a:r>
            <a:r>
              <a:rPr lang="fr-FR" sz="1500" dirty="0">
                <a:latin typeface="+mn-lt"/>
              </a:rPr>
              <a:t>coordonne le projet, responsabilité administrative et financière</a:t>
            </a:r>
            <a:br>
              <a:rPr lang="fr-FR" sz="1500" dirty="0">
                <a:latin typeface="+mn-lt"/>
              </a:rPr>
            </a:br>
            <a:r>
              <a:rPr lang="fr-FR" sz="1800" dirty="0">
                <a:latin typeface="+mn-lt"/>
              </a:rPr>
              <a:t>-</a:t>
            </a:r>
            <a:r>
              <a:rPr lang="fr-FR" sz="1800" b="1" dirty="0">
                <a:latin typeface="+mn-lt"/>
              </a:rPr>
              <a:t>Partenaire</a:t>
            </a:r>
            <a:r>
              <a:rPr lang="fr-FR" sz="1800" dirty="0">
                <a:latin typeface="+mn-lt"/>
              </a:rPr>
              <a:t> : </a:t>
            </a:r>
            <a:r>
              <a:rPr lang="fr-FR" sz="1500" dirty="0">
                <a:latin typeface="+mn-lt"/>
              </a:rPr>
              <a:t>contribue à une ou plusieurs actions en fonction de son expertise</a:t>
            </a:r>
            <a:br>
              <a:rPr lang="fr-FR" sz="1500" dirty="0">
                <a:latin typeface="+mn-lt"/>
              </a:rPr>
            </a:br>
            <a:r>
              <a:rPr lang="fr-FR" sz="1800" dirty="0">
                <a:latin typeface="+mn-lt"/>
              </a:rPr>
              <a:t>-</a:t>
            </a:r>
            <a:r>
              <a:rPr lang="fr-FR" sz="1800" b="1" dirty="0">
                <a:latin typeface="+mn-lt"/>
              </a:rPr>
              <a:t>Partenaire associé </a:t>
            </a:r>
            <a:r>
              <a:rPr lang="fr-FR" sz="1800" dirty="0">
                <a:latin typeface="+mn-lt"/>
              </a:rPr>
              <a:t>: </a:t>
            </a:r>
            <a:r>
              <a:rPr lang="fr-FR" sz="1500" dirty="0">
                <a:latin typeface="+mn-lt"/>
              </a:rPr>
              <a:t>ne reçoit pas FEDER, apporte au projet par son expertise et bénéficie de l’expérience d’Interreg (seulement pour les projets classiques et portefeuilles de projets)</a:t>
            </a:r>
            <a:endParaRPr lang="fr-FR" sz="1500" dirty="0">
              <a:latin typeface="+mn-lt"/>
            </a:endParaRPr>
          </a:p>
        </p:txBody>
      </p:sp>
      <p:sp>
        <p:nvSpPr>
          <p:cNvPr id="8" name="Espace réservé du contenu 3"/>
          <p:cNvSpPr>
            <a:spLocks noGrp="1"/>
          </p:cNvSpPr>
          <p:nvPr>
            <p:ph idx="1"/>
          </p:nvPr>
        </p:nvSpPr>
        <p:spPr>
          <a:xfrm>
            <a:off x="145714" y="1616961"/>
            <a:ext cx="8744798" cy="1851789"/>
          </a:xfrm>
          <a:prstGeom prst="rect">
            <a:avLst/>
          </a:prstGeom>
        </p:spPr>
        <p:txBody>
          <a:bodyPr wrap="square">
            <a:spAutoFit/>
          </a:bodyPr>
          <a:lstStyle/>
          <a:p>
            <a:pPr marL="257175" indent="-257175" algn="just"/>
            <a:r>
              <a:rPr lang="fr-FR" sz="1500" dirty="0">
                <a:ea typeface="Open Sans" panose="020B0606030504020204" pitchFamily="34" charset="0"/>
                <a:cs typeface="Open Sans" panose="020B0606030504020204" pitchFamily="34" charset="0"/>
              </a:rPr>
              <a:t>Des </a:t>
            </a:r>
            <a:r>
              <a:rPr lang="fr-FR" sz="1500" dirty="0">
                <a:ea typeface="Open Sans" panose="020B0606030504020204" pitchFamily="34" charset="0"/>
                <a:cs typeface="Open Sans" panose="020B0606030504020204" pitchFamily="34" charset="0"/>
              </a:rPr>
              <a:t>structures </a:t>
            </a:r>
            <a:r>
              <a:rPr lang="fr-FR" sz="1500" dirty="0">
                <a:ea typeface="Open Sans" panose="020B0606030504020204" pitchFamily="34" charset="0"/>
                <a:cs typeface="Open Sans" panose="020B0606030504020204" pitchFamily="34" charset="0"/>
              </a:rPr>
              <a:t>publiques </a:t>
            </a:r>
            <a:r>
              <a:rPr lang="fr-FR" sz="1500" dirty="0">
                <a:ea typeface="Open Sans" panose="020B0606030504020204" pitchFamily="34" charset="0"/>
                <a:cs typeface="Open Sans" panose="020B0606030504020204" pitchFamily="34" charset="0"/>
              </a:rPr>
              <a:t>(nationales</a:t>
            </a:r>
            <a:r>
              <a:rPr lang="fr-FR" sz="1500" dirty="0">
                <a:ea typeface="Open Sans" panose="020B0606030504020204" pitchFamily="34" charset="0"/>
                <a:cs typeface="Open Sans" panose="020B0606030504020204" pitchFamily="34" charset="0"/>
              </a:rPr>
              <a:t>, collectivités territoriales</a:t>
            </a:r>
            <a:r>
              <a:rPr lang="fr-FR" sz="1500" dirty="0">
                <a:ea typeface="Open Sans" panose="020B0606030504020204" pitchFamily="34" charset="0"/>
                <a:cs typeface="Open Sans" panose="020B0606030504020204" pitchFamily="34" charset="0"/>
              </a:rPr>
              <a:t>,…)</a:t>
            </a:r>
            <a:endParaRPr lang="fr-FR" sz="1500" dirty="0">
              <a:ea typeface="Open Sans" panose="020B0606030504020204" pitchFamily="34" charset="0"/>
              <a:cs typeface="Open Sans" panose="020B0606030504020204" pitchFamily="34" charset="0"/>
            </a:endParaRPr>
          </a:p>
          <a:p>
            <a:pPr marL="257175" indent="-257175" algn="just"/>
            <a:r>
              <a:rPr lang="fr-FR" sz="1500" dirty="0">
                <a:ea typeface="Open Sans" panose="020B0606030504020204" pitchFamily="34" charset="0"/>
                <a:cs typeface="Open Sans" panose="020B0606030504020204" pitchFamily="34" charset="0"/>
              </a:rPr>
              <a:t>Des représentants de la société civile (associations, ONG</a:t>
            </a:r>
            <a:r>
              <a:rPr lang="fr-FR" sz="1500" dirty="0">
                <a:ea typeface="Open Sans" panose="020B0606030504020204" pitchFamily="34" charset="0"/>
                <a:cs typeface="Open Sans" panose="020B0606030504020204" pitchFamily="34" charset="0"/>
              </a:rPr>
              <a:t>…)</a:t>
            </a:r>
            <a:endParaRPr lang="fr-FR" sz="1500" dirty="0">
              <a:ea typeface="Open Sans" panose="020B0606030504020204" pitchFamily="34" charset="0"/>
              <a:cs typeface="Open Sans" panose="020B0606030504020204" pitchFamily="34" charset="0"/>
            </a:endParaRPr>
          </a:p>
          <a:p>
            <a:pPr marL="257175" indent="-257175" algn="just"/>
            <a:r>
              <a:rPr lang="fr-FR" sz="1500" dirty="0">
                <a:ea typeface="Open Sans" panose="020B0606030504020204" pitchFamily="34" charset="0"/>
                <a:cs typeface="Open Sans" panose="020B0606030504020204" pitchFamily="34" charset="0"/>
              </a:rPr>
              <a:t>Des établissements universitaires et </a:t>
            </a:r>
            <a:r>
              <a:rPr lang="fr-FR" sz="1500" dirty="0">
                <a:ea typeface="Open Sans" panose="020B0606030504020204" pitchFamily="34" charset="0"/>
                <a:cs typeface="Open Sans" panose="020B0606030504020204" pitchFamily="34" charset="0"/>
              </a:rPr>
              <a:t>scientifiques, des centres de recherche</a:t>
            </a:r>
            <a:endParaRPr lang="fr-FR" sz="1500" dirty="0">
              <a:ea typeface="Open Sans" panose="020B0606030504020204" pitchFamily="34" charset="0"/>
              <a:cs typeface="Open Sans" panose="020B0606030504020204" pitchFamily="34" charset="0"/>
            </a:endParaRPr>
          </a:p>
          <a:p>
            <a:pPr marL="257175" indent="-257175" algn="just"/>
            <a:r>
              <a:rPr lang="fr-FR" sz="1500" dirty="0">
                <a:ea typeface="Open Sans" panose="020B0606030504020204" pitchFamily="34" charset="0"/>
                <a:cs typeface="Open Sans" panose="020B0606030504020204" pitchFamily="34" charset="0"/>
              </a:rPr>
              <a:t>Des organisations de soutien aux entreprises (chambres de commerce, agences de développement et d’innovation, </a:t>
            </a:r>
            <a:r>
              <a:rPr lang="fr-FR" sz="1500" dirty="0">
                <a:ea typeface="Open Sans" panose="020B0606030504020204" pitchFamily="34" charset="0"/>
                <a:cs typeface="Open Sans" panose="020B0606030504020204" pitchFamily="34" charset="0"/>
              </a:rPr>
              <a:t>clusters, pôles de compétitivité…)</a:t>
            </a:r>
            <a:endParaRPr lang="fr-FR" sz="1500" dirty="0">
              <a:ea typeface="Open Sans" panose="020B0606030504020204" pitchFamily="34" charset="0"/>
              <a:cs typeface="Open Sans" panose="020B0606030504020204" pitchFamily="34" charset="0"/>
            </a:endParaRPr>
          </a:p>
          <a:p>
            <a:pPr marL="257175" indent="-257175" algn="just"/>
            <a:r>
              <a:rPr lang="fr-FR" sz="1500" dirty="0">
                <a:ea typeface="Open Sans" panose="020B0606030504020204" pitchFamily="34" charset="0"/>
                <a:cs typeface="Open Sans" panose="020B0606030504020204" pitchFamily="34" charset="0"/>
              </a:rPr>
              <a:t>Des entreprises </a:t>
            </a:r>
            <a:r>
              <a:rPr lang="fr-FR" sz="1500" dirty="0">
                <a:ea typeface="Open Sans" panose="020B0606030504020204" pitchFamily="34" charset="0"/>
                <a:cs typeface="Open Sans" panose="020B0606030504020204" pitchFamily="34" charset="0"/>
              </a:rPr>
              <a:t>(PME)</a:t>
            </a:r>
            <a:endParaRPr lang="fr-FR" sz="1500" dirty="0">
              <a:ea typeface="Open Sans" panose="020B0606030504020204" pitchFamily="34" charset="0"/>
              <a:cs typeface="Open Sans" panose="020B0606030504020204" pitchFamily="34" charset="0"/>
            </a:endParaRPr>
          </a:p>
        </p:txBody>
      </p:sp>
      <p:sp>
        <p:nvSpPr>
          <p:cNvPr id="9" name="Titre 1"/>
          <p:cNvSpPr txBox="1">
            <a:spLocks/>
          </p:cNvSpPr>
          <p:nvPr/>
        </p:nvSpPr>
        <p:spPr>
          <a:xfrm>
            <a:off x="145714" y="1195205"/>
            <a:ext cx="8744798" cy="50434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1800" b="1" dirty="0">
                <a:latin typeface="+mn-lt"/>
              </a:rPr>
              <a:t>Qui peut candidater ?</a:t>
            </a:r>
            <a:endParaRPr lang="fr-FR" sz="1800" b="1" dirty="0">
              <a:latin typeface="+mn-lt"/>
            </a:endParaRPr>
          </a:p>
        </p:txBody>
      </p:sp>
    </p:spTree>
    <p:extLst>
      <p:ext uri="{BB962C8B-B14F-4D97-AF65-F5344CB8AC3E}">
        <p14:creationId xmlns:p14="http://schemas.microsoft.com/office/powerpoint/2010/main" val="2032345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sp>
        <p:nvSpPr>
          <p:cNvPr id="7" name="Espace réservé du contenu 2"/>
          <p:cNvSpPr txBox="1">
            <a:spLocks/>
          </p:cNvSpPr>
          <p:nvPr/>
        </p:nvSpPr>
        <p:spPr>
          <a:xfrm>
            <a:off x="145714" y="2061458"/>
            <a:ext cx="8744798" cy="304146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1800" b="1" dirty="0">
                <a:solidFill>
                  <a:srgbClr val="FF0000"/>
                </a:solidFill>
              </a:rPr>
              <a:t>Phase 1 :</a:t>
            </a:r>
          </a:p>
          <a:p>
            <a:pPr marL="0" indent="0" algn="just">
              <a:buNone/>
            </a:pPr>
            <a:r>
              <a:rPr lang="fr-FR" sz="1800" dirty="0"/>
              <a:t>Défis, objectifs, impacts sur la population et la zone du programme, partenariat transfrontalier, résultats, budget global par partenaire</a:t>
            </a:r>
          </a:p>
          <a:p>
            <a:pPr marL="0" indent="0" algn="just">
              <a:buNone/>
            </a:pPr>
            <a:endParaRPr lang="de-DE" sz="1800" dirty="0"/>
          </a:p>
          <a:p>
            <a:pPr marL="0" indent="0" algn="just">
              <a:buNone/>
            </a:pPr>
            <a:r>
              <a:rPr lang="fr-FR" sz="1800" b="1" dirty="0">
                <a:solidFill>
                  <a:srgbClr val="FF0000"/>
                </a:solidFill>
              </a:rPr>
              <a:t>Phase 2 :</a:t>
            </a:r>
          </a:p>
          <a:p>
            <a:pPr marL="0" indent="0" algn="just">
              <a:buNone/>
            </a:pPr>
            <a:r>
              <a:rPr lang="fr-FR" sz="1800" dirty="0"/>
              <a:t>Après validation du pré projet par le Comité de Pilotage, formalisation et dépôt du projet (notamment plan de travail et budget détaillés)</a:t>
            </a:r>
          </a:p>
          <a:p>
            <a:pPr marL="0" indent="0" algn="just">
              <a:buNone/>
            </a:pPr>
            <a:endParaRPr lang="fr-FR" sz="1800" dirty="0"/>
          </a:p>
          <a:p>
            <a:pPr marL="0" indent="0" algn="just">
              <a:buNone/>
            </a:pPr>
            <a:r>
              <a:rPr lang="fr-FR" sz="1800" dirty="0"/>
              <a:t>Documents disponibles sur la boite à outils du site </a:t>
            </a:r>
            <a:r>
              <a:rPr lang="fr-FR" sz="1800" dirty="0"/>
              <a:t>du programme : </a:t>
            </a:r>
            <a:endParaRPr lang="fr-FR" sz="1800" dirty="0"/>
          </a:p>
          <a:p>
            <a:pPr marL="0" indent="0" algn="just">
              <a:buNone/>
            </a:pPr>
            <a:r>
              <a:rPr lang="fr-FR" sz="1800" dirty="0">
                <a:hlinkClick r:id="rId4"/>
              </a:rPr>
              <a:t>https</a:t>
            </a:r>
            <a:r>
              <a:rPr lang="fr-FR" sz="1800" dirty="0">
                <a:hlinkClick r:id="rId4"/>
              </a:rPr>
              <a:t>://www.interreg-fwvl.eu/boite-a-outils</a:t>
            </a:r>
            <a:r>
              <a:rPr lang="fr-FR" sz="1800" dirty="0">
                <a:hlinkClick r:id="rId4"/>
              </a:rPr>
              <a:t>/</a:t>
            </a:r>
            <a:r>
              <a:rPr lang="fr-FR" sz="1800" dirty="0"/>
              <a:t> </a:t>
            </a:r>
          </a:p>
        </p:txBody>
      </p:sp>
      <p:sp>
        <p:nvSpPr>
          <p:cNvPr id="8" name="ZoneTexte 7"/>
          <p:cNvSpPr txBox="1"/>
          <p:nvPr/>
        </p:nvSpPr>
        <p:spPr>
          <a:xfrm>
            <a:off x="145714" y="1284641"/>
            <a:ext cx="8744798" cy="738664"/>
          </a:xfrm>
          <a:prstGeom prst="rect">
            <a:avLst/>
          </a:prstGeom>
          <a:noFill/>
        </p:spPr>
        <p:txBody>
          <a:bodyPr wrap="square" rtlCol="0">
            <a:spAutoFit/>
          </a:bodyPr>
          <a:lstStyle/>
          <a:p>
            <a:pPr algn="just"/>
            <a:r>
              <a:rPr lang="fr-FR" sz="2100" b="1" dirty="0"/>
              <a:t>Comment candidater ? </a:t>
            </a:r>
          </a:p>
          <a:p>
            <a:pPr algn="just"/>
            <a:r>
              <a:rPr lang="fr-FR" sz="2100" b="1" dirty="0"/>
              <a:t>=&gt; dépôt entièrement dématérialisé sur l’application JEMS</a:t>
            </a:r>
            <a:endParaRPr lang="fr-FR" sz="2100" b="1" dirty="0"/>
          </a:p>
        </p:txBody>
      </p:sp>
    </p:spTree>
    <p:extLst>
      <p:ext uri="{BB962C8B-B14F-4D97-AF65-F5344CB8AC3E}">
        <p14:creationId xmlns:p14="http://schemas.microsoft.com/office/powerpoint/2010/main" val="215291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sp>
        <p:nvSpPr>
          <p:cNvPr id="7" name="ZoneTexte 6"/>
          <p:cNvSpPr txBox="1"/>
          <p:nvPr/>
        </p:nvSpPr>
        <p:spPr>
          <a:xfrm>
            <a:off x="177726" y="1001317"/>
            <a:ext cx="8744797" cy="415498"/>
          </a:xfrm>
          <a:prstGeom prst="rect">
            <a:avLst/>
          </a:prstGeom>
          <a:noFill/>
        </p:spPr>
        <p:txBody>
          <a:bodyPr wrap="square" rtlCol="0">
            <a:spAutoFit/>
          </a:bodyPr>
          <a:lstStyle/>
          <a:p>
            <a:pPr algn="just"/>
            <a:r>
              <a:rPr lang="fr-FR" sz="2100" b="1" dirty="0"/>
              <a:t>Pour un bon projet transfrontalier</a:t>
            </a:r>
            <a:endParaRPr lang="fr-FR" sz="2100" b="1" dirty="0"/>
          </a:p>
        </p:txBody>
      </p:sp>
      <p:sp>
        <p:nvSpPr>
          <p:cNvPr id="8" name="Espace réservé du contenu 2"/>
          <p:cNvSpPr txBox="1">
            <a:spLocks/>
          </p:cNvSpPr>
          <p:nvPr/>
        </p:nvSpPr>
        <p:spPr>
          <a:xfrm>
            <a:off x="998266" y="1768375"/>
            <a:ext cx="7892246" cy="33203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1800" b="1" dirty="0">
                <a:solidFill>
                  <a:srgbClr val="002060"/>
                </a:solidFill>
              </a:rPr>
              <a:t>Une plus-value transfrontalière</a:t>
            </a:r>
          </a:p>
          <a:p>
            <a:pPr marL="0" indent="0" algn="just">
              <a:buNone/>
            </a:pPr>
            <a:r>
              <a:rPr lang="fr-FR" sz="1800" dirty="0"/>
              <a:t>Résultats optimisés, répond à un besoin partagé dans la zone de coopération</a:t>
            </a:r>
          </a:p>
          <a:p>
            <a:pPr marL="0" indent="0" algn="just">
              <a:buNone/>
            </a:pPr>
            <a:endParaRPr lang="fr-FR" sz="1800" dirty="0"/>
          </a:p>
          <a:p>
            <a:pPr algn="just"/>
            <a:r>
              <a:rPr lang="fr-FR" sz="1800" b="1" dirty="0">
                <a:solidFill>
                  <a:srgbClr val="002060"/>
                </a:solidFill>
              </a:rPr>
              <a:t>Une mise en œuvre transfrontalière</a:t>
            </a:r>
          </a:p>
          <a:p>
            <a:pPr marL="0" indent="0" algn="just">
              <a:buNone/>
            </a:pPr>
            <a:r>
              <a:rPr lang="fr-FR" sz="1800" dirty="0"/>
              <a:t>Complémentarité des opérateurs, associe des partenaires variés (structures, équilibre territorial)</a:t>
            </a:r>
          </a:p>
          <a:p>
            <a:pPr marL="0" indent="0" algn="just">
              <a:buNone/>
            </a:pPr>
            <a:endParaRPr lang="fr-FR" sz="1800" dirty="0"/>
          </a:p>
          <a:p>
            <a:pPr algn="just"/>
            <a:r>
              <a:rPr lang="fr-FR" sz="1800" b="1" dirty="0">
                <a:solidFill>
                  <a:srgbClr val="002060"/>
                </a:solidFill>
              </a:rPr>
              <a:t>Un impact transfrontalier</a:t>
            </a:r>
          </a:p>
          <a:p>
            <a:pPr marL="0" indent="0" algn="just">
              <a:buNone/>
            </a:pPr>
            <a:r>
              <a:rPr lang="fr-FR" sz="1800" dirty="0"/>
              <a:t>Bénéfice pour les populations et / ou le territoire, dissémination et valorisation des résultats</a:t>
            </a:r>
            <a:endParaRPr lang="fr-FR" sz="1800" dirty="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15" y="1881397"/>
            <a:ext cx="789213" cy="597689"/>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725" y="3152854"/>
            <a:ext cx="788529" cy="551385"/>
          </a:xfrm>
          <a:prstGeom prst="rect">
            <a:avLst/>
          </a:prstGeom>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499" y="4422427"/>
            <a:ext cx="697433" cy="528182"/>
          </a:xfrm>
          <a:prstGeom prst="rect">
            <a:avLst/>
          </a:prstGeom>
        </p:spPr>
      </p:pic>
    </p:spTree>
    <p:extLst>
      <p:ext uri="{BB962C8B-B14F-4D97-AF65-F5344CB8AC3E}">
        <p14:creationId xmlns:p14="http://schemas.microsoft.com/office/powerpoint/2010/main" val="1700474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graphicFrame>
        <p:nvGraphicFramePr>
          <p:cNvPr id="8" name="Tableau 7"/>
          <p:cNvGraphicFramePr>
            <a:graphicFrameLocks noGrp="1"/>
          </p:cNvGraphicFramePr>
          <p:nvPr>
            <p:extLst/>
          </p:nvPr>
        </p:nvGraphicFramePr>
        <p:xfrm>
          <a:off x="267136" y="1454727"/>
          <a:ext cx="8622792" cy="3651374"/>
        </p:xfrm>
        <a:graphic>
          <a:graphicData uri="http://schemas.openxmlformats.org/drawingml/2006/table">
            <a:tbl>
              <a:tblPr firstRow="1" firstCol="1" bandRow="1"/>
              <a:tblGrid>
                <a:gridCol w="3292933">
                  <a:extLst>
                    <a:ext uri="{9D8B030D-6E8A-4147-A177-3AD203B41FA5}">
                      <a16:colId xmlns:a16="http://schemas.microsoft.com/office/drawing/2014/main" val="2700076243"/>
                    </a:ext>
                  </a:extLst>
                </a:gridCol>
                <a:gridCol w="5329859">
                  <a:extLst>
                    <a:ext uri="{9D8B030D-6E8A-4147-A177-3AD203B41FA5}">
                      <a16:colId xmlns:a16="http://schemas.microsoft.com/office/drawing/2014/main" val="3541037129"/>
                    </a:ext>
                  </a:extLst>
                </a:gridCol>
              </a:tblGrid>
              <a:tr h="314138">
                <a:tc rowSpan="2">
                  <a:txBody>
                    <a:bodyPr/>
                    <a:lstStyle/>
                    <a:p>
                      <a:pPr lvl="1">
                        <a:lnSpc>
                          <a:spcPct val="107000"/>
                        </a:lnSpc>
                        <a:spcAft>
                          <a:spcPts val="0"/>
                        </a:spcAft>
                      </a:pPr>
                      <a:r>
                        <a:rPr lang="fr-FR" sz="15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Priorité 1 </a:t>
                      </a:r>
                      <a:r>
                        <a:rPr lang="fr-FR" sz="1500" b="1" dirty="0" smtClean="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fr-FR" sz="15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Europe Intelligente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2478" marR="224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70C0"/>
                    </a:solidFill>
                  </a:tcPr>
                </a:tc>
                <a:tc>
                  <a:txBody>
                    <a:bodyPr/>
                    <a:lstStyle/>
                    <a:p>
                      <a:pPr lvl="1">
                        <a:lnSpc>
                          <a:spcPct val="107000"/>
                        </a:lnSpc>
                        <a:spcAft>
                          <a:spcPts val="0"/>
                        </a:spcAft>
                      </a:pPr>
                      <a:r>
                        <a:rPr lang="fr-FR" sz="11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OS1.1 - </a:t>
                      </a:r>
                      <a:r>
                        <a:rPr lang="fr-FR" sz="11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Améliorer les capacités de RD&amp;I ainsi que l’utilisation des technologies de pointe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478" marR="224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823318472"/>
                  </a:ext>
                </a:extLst>
              </a:tr>
              <a:tr h="267806">
                <a:tc vMerge="1">
                  <a:txBody>
                    <a:bodyPr/>
                    <a:lstStyle/>
                    <a:p>
                      <a:endParaRPr lang="fr-FR"/>
                    </a:p>
                  </a:txBody>
                  <a:tcPr/>
                </a:tc>
                <a:tc>
                  <a:txBody>
                    <a:bodyPr/>
                    <a:lstStyle/>
                    <a:p>
                      <a:pPr lvl="1">
                        <a:lnSpc>
                          <a:spcPct val="107000"/>
                        </a:lnSpc>
                        <a:spcAft>
                          <a:spcPts val="0"/>
                        </a:spcAft>
                      </a:pPr>
                      <a:r>
                        <a:rPr lang="fr-FR" sz="11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OS1.3 - </a:t>
                      </a:r>
                      <a:r>
                        <a:rPr lang="fr-FR" sz="11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Renforcer la croissance et la compétitivité des PME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478" marR="224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250174038"/>
                  </a:ext>
                </a:extLst>
              </a:tr>
              <a:tr h="474751">
                <a:tc rowSpan="3">
                  <a:txBody>
                    <a:bodyPr/>
                    <a:lstStyle/>
                    <a:p>
                      <a:pPr lvl="1">
                        <a:lnSpc>
                          <a:spcPct val="107000"/>
                        </a:lnSpc>
                        <a:spcAft>
                          <a:spcPts val="0"/>
                        </a:spcAft>
                      </a:pPr>
                      <a:r>
                        <a:rPr lang="fr-FR" sz="15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Priorité 2 – Europe Verte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2478" marR="224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49C9C"/>
                    </a:solidFill>
                  </a:tcPr>
                </a:tc>
                <a:tc>
                  <a:txBody>
                    <a:bodyPr/>
                    <a:lstStyle/>
                    <a:p>
                      <a:pPr lvl="1">
                        <a:lnSpc>
                          <a:spcPct val="107000"/>
                        </a:lnSpc>
                        <a:spcAft>
                          <a:spcPts val="0"/>
                        </a:spcAft>
                      </a:pPr>
                      <a:r>
                        <a:rPr lang="fr-FR" sz="1100" b="1" dirty="0">
                          <a:solidFill>
                            <a:srgbClr val="049C9C"/>
                          </a:solidFill>
                          <a:effectLst/>
                          <a:latin typeface="Calibri" panose="020F0502020204030204" pitchFamily="34" charset="0"/>
                          <a:ea typeface="Calibri" panose="020F0502020204030204" pitchFamily="34" charset="0"/>
                          <a:cs typeface="Calibri" panose="020F0502020204030204" pitchFamily="34" charset="0"/>
                        </a:rPr>
                        <a:t>OS2.4 - </a:t>
                      </a:r>
                      <a:r>
                        <a:rPr lang="fr-FR" sz="1100" dirty="0">
                          <a:solidFill>
                            <a:srgbClr val="049C9C"/>
                          </a:solidFill>
                          <a:effectLst/>
                          <a:latin typeface="Calibri" panose="020F0502020204030204" pitchFamily="34" charset="0"/>
                          <a:ea typeface="Calibri" panose="020F0502020204030204" pitchFamily="34" charset="0"/>
                          <a:cs typeface="Calibri" panose="020F0502020204030204" pitchFamily="34" charset="0"/>
                        </a:rPr>
                        <a:t>Promouvoir l’adaptation au changement climatique, la prévention des risques de catastrophes, la résilience en tenant compte des approches fondées sur les écosystèmes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478" marR="224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387006823"/>
                  </a:ext>
                </a:extLst>
              </a:tr>
              <a:tr h="214577">
                <a:tc vMerge="1">
                  <a:txBody>
                    <a:bodyPr/>
                    <a:lstStyle/>
                    <a:p>
                      <a:endParaRPr lang="fr-FR"/>
                    </a:p>
                  </a:txBody>
                  <a:tcPr/>
                </a:tc>
                <a:tc>
                  <a:txBody>
                    <a:bodyPr/>
                    <a:lstStyle/>
                    <a:p>
                      <a:pPr lvl="1">
                        <a:lnSpc>
                          <a:spcPct val="107000"/>
                        </a:lnSpc>
                        <a:spcAft>
                          <a:spcPts val="0"/>
                        </a:spcAft>
                      </a:pPr>
                      <a:r>
                        <a:rPr lang="fr-FR" sz="1100" b="1" dirty="0">
                          <a:solidFill>
                            <a:srgbClr val="049C9C"/>
                          </a:solidFill>
                          <a:effectLst/>
                          <a:latin typeface="Calibri" panose="020F0502020204030204" pitchFamily="34" charset="0"/>
                          <a:ea typeface="Calibri" panose="020F0502020204030204" pitchFamily="34" charset="0"/>
                          <a:cs typeface="Calibri" panose="020F0502020204030204" pitchFamily="34" charset="0"/>
                        </a:rPr>
                        <a:t>OS2.5 </a:t>
                      </a:r>
                      <a:r>
                        <a:rPr lang="fr-FR" sz="1100" dirty="0">
                          <a:solidFill>
                            <a:srgbClr val="049C9C"/>
                          </a:solidFill>
                          <a:effectLst/>
                          <a:latin typeface="Calibri" panose="020F0502020204030204" pitchFamily="34" charset="0"/>
                          <a:ea typeface="Calibri" panose="020F0502020204030204" pitchFamily="34" charset="0"/>
                          <a:cs typeface="Calibri" panose="020F0502020204030204" pitchFamily="34" charset="0"/>
                        </a:rPr>
                        <a:t>- Promouvoir l’accès à l’eau et la gestion durable de l’eau</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478" marR="224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01606359"/>
                  </a:ext>
                </a:extLst>
              </a:tr>
              <a:tr h="407553">
                <a:tc vMerge="1">
                  <a:txBody>
                    <a:bodyPr/>
                    <a:lstStyle/>
                    <a:p>
                      <a:endParaRPr lang="fr-FR"/>
                    </a:p>
                  </a:txBody>
                  <a:tcPr/>
                </a:tc>
                <a:tc>
                  <a:txBody>
                    <a:bodyPr/>
                    <a:lstStyle/>
                    <a:p>
                      <a:pPr lvl="1">
                        <a:lnSpc>
                          <a:spcPct val="107000"/>
                        </a:lnSpc>
                        <a:spcAft>
                          <a:spcPts val="0"/>
                        </a:spcAft>
                      </a:pPr>
                      <a:r>
                        <a:rPr lang="fr-FR" sz="1100" b="1" dirty="0">
                          <a:solidFill>
                            <a:srgbClr val="049C9C"/>
                          </a:solidFill>
                          <a:effectLst/>
                          <a:latin typeface="Calibri" panose="020F0502020204030204" pitchFamily="34" charset="0"/>
                          <a:ea typeface="Calibri" panose="020F0502020204030204" pitchFamily="34" charset="0"/>
                          <a:cs typeface="Calibri" panose="020F0502020204030204" pitchFamily="34" charset="0"/>
                        </a:rPr>
                        <a:t>OS2.7 </a:t>
                      </a:r>
                      <a:r>
                        <a:rPr lang="fr-FR" sz="1100" dirty="0">
                          <a:solidFill>
                            <a:srgbClr val="049C9C"/>
                          </a:solidFill>
                          <a:effectLst/>
                          <a:latin typeface="Calibri" panose="020F0502020204030204" pitchFamily="34" charset="0"/>
                          <a:ea typeface="Calibri" panose="020F0502020204030204" pitchFamily="34" charset="0"/>
                          <a:cs typeface="Calibri" panose="020F0502020204030204" pitchFamily="34" charset="0"/>
                        </a:rPr>
                        <a:t>– Renforcer la protection de la nature, la biodiversité (…) et réduire toute forme de pollution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478" marR="224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556954528"/>
                  </a:ext>
                </a:extLst>
              </a:tr>
              <a:tr h="555830">
                <a:tc>
                  <a:txBody>
                    <a:bodyPr/>
                    <a:lstStyle/>
                    <a:p>
                      <a:pPr lvl="1">
                        <a:lnSpc>
                          <a:spcPct val="107000"/>
                        </a:lnSpc>
                        <a:spcAft>
                          <a:spcPts val="0"/>
                        </a:spcAft>
                      </a:pPr>
                      <a:r>
                        <a:rPr lang="fr-FR" sz="1500" b="1" dirty="0" smtClean="0">
                          <a:solidFill>
                            <a:srgbClr val="FFFFFF"/>
                          </a:solidFill>
                          <a:effectLst/>
                          <a:latin typeface="Calibri" panose="020F0502020204030204" pitchFamily="34" charset="0"/>
                          <a:ea typeface="Calibri" panose="020F0502020204030204" pitchFamily="34" charset="0"/>
                          <a:cs typeface="Calibri" panose="020F0502020204030204" pitchFamily="34" charset="0"/>
                        </a:rPr>
                        <a:t>Priorité 3 – Europe connectée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2478" marR="224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4">
                        <a:lumMod val="75000"/>
                      </a:schemeClr>
                    </a:solidFill>
                  </a:tcPr>
                </a:tc>
                <a:tc>
                  <a:txBody>
                    <a:bodyPr/>
                    <a:lstStyle/>
                    <a:p>
                      <a:pPr marL="342891" marR="0" lvl="1" indent="0" algn="l" defTabSz="914400" rtl="0" eaLnBrk="1" fontAlgn="auto" latinLnBrk="0" hangingPunct="1">
                        <a:lnSpc>
                          <a:spcPct val="107000"/>
                        </a:lnSpc>
                        <a:spcBef>
                          <a:spcPts val="0"/>
                        </a:spcBef>
                        <a:spcAft>
                          <a:spcPts val="0"/>
                        </a:spcAft>
                        <a:buClrTx/>
                        <a:buSzTx/>
                        <a:buFontTx/>
                        <a:buNone/>
                        <a:tabLst/>
                        <a:defRPr/>
                      </a:pPr>
                      <a:r>
                        <a:rPr lang="fr-FR" sz="1100" b="0" dirty="0" smtClean="0">
                          <a:solidFill>
                            <a:schemeClr val="accent4">
                              <a:lumMod val="75000"/>
                            </a:schemeClr>
                          </a:solidFill>
                          <a:effectLst/>
                          <a:latin typeface="+mn-lt"/>
                          <a:ea typeface="Arial" panose="020B0604020202020204" pitchFamily="34" charset="0"/>
                        </a:rPr>
                        <a:t>Os 3.2 – Mettre en place une mobilité durable, intelligente, intermodale et résiliente face au changement climatique aux niveaux national, régional et local, notamment en améliorant l’accès au RTE-T et la mobilité transfrontalière</a:t>
                      </a:r>
                    </a:p>
                  </a:txBody>
                  <a:tcPr marL="22478" marR="224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extLst>
                  <a:ext uri="{0D108BD9-81ED-4DB2-BD59-A6C34878D82A}">
                    <a16:rowId xmlns:a16="http://schemas.microsoft.com/office/drawing/2014/main" val="2576018854"/>
                  </a:ext>
                </a:extLst>
              </a:tr>
              <a:tr h="370553">
                <a:tc rowSpan="3">
                  <a:txBody>
                    <a:bodyPr/>
                    <a:lstStyle/>
                    <a:p>
                      <a:pPr lvl="1">
                        <a:lnSpc>
                          <a:spcPct val="107000"/>
                        </a:lnSpc>
                        <a:spcAft>
                          <a:spcPts val="0"/>
                        </a:spcAft>
                      </a:pPr>
                      <a:r>
                        <a:rPr lang="fr-FR" sz="15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Priorité </a:t>
                      </a:r>
                      <a:r>
                        <a:rPr lang="fr-FR" sz="1500" b="1" dirty="0" smtClean="0">
                          <a:solidFill>
                            <a:srgbClr val="FFFFFF"/>
                          </a:solidFill>
                          <a:effectLst/>
                          <a:latin typeface="Calibri" panose="020F0502020204030204" pitchFamily="34" charset="0"/>
                          <a:ea typeface="Calibri" panose="020F0502020204030204" pitchFamily="34" charset="0"/>
                          <a:cs typeface="Calibri" panose="020F0502020204030204" pitchFamily="34" charset="0"/>
                        </a:rPr>
                        <a:t>4</a:t>
                      </a:r>
                      <a:r>
                        <a:rPr lang="fr-FR" sz="15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 Europe Sociale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2478" marR="224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7030A0"/>
                    </a:solidFill>
                  </a:tcPr>
                </a:tc>
                <a:tc>
                  <a:txBody>
                    <a:bodyPr/>
                    <a:lstStyle/>
                    <a:p>
                      <a:pPr lvl="1">
                        <a:lnSpc>
                          <a:spcPct val="107000"/>
                        </a:lnSpc>
                        <a:spcAft>
                          <a:spcPts val="0"/>
                        </a:spcAft>
                      </a:pPr>
                      <a:r>
                        <a:rPr lang="fr-FR" sz="1100"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OS4.1 – </a:t>
                      </a:r>
                      <a:r>
                        <a:rPr lang="fr-FR" sz="1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Améliorer l’efficacité des marchés du travail et l’accès à un emploi de qualité par-delà les frontières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478" marR="224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206648438"/>
                  </a:ext>
                </a:extLst>
              </a:tr>
              <a:tr h="344356">
                <a:tc vMerge="1">
                  <a:txBody>
                    <a:bodyPr/>
                    <a:lstStyle/>
                    <a:p>
                      <a:endParaRPr lang="fr-FR"/>
                    </a:p>
                  </a:txBody>
                  <a:tcPr/>
                </a:tc>
                <a:tc>
                  <a:txBody>
                    <a:bodyPr/>
                    <a:lstStyle/>
                    <a:p>
                      <a:pPr lvl="1">
                        <a:lnSpc>
                          <a:spcPct val="107000"/>
                        </a:lnSpc>
                        <a:spcAft>
                          <a:spcPts val="0"/>
                        </a:spcAft>
                      </a:pPr>
                      <a:r>
                        <a:rPr lang="fr-FR" sz="1100" b="1" dirty="0"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OS4.5 </a:t>
                      </a:r>
                      <a:r>
                        <a:rPr lang="fr-FR" sz="1100"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fr-FR" sz="1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Améliorer l’accessibilité des systèmes de soins et de santé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478" marR="224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763785409"/>
                  </a:ext>
                </a:extLst>
              </a:tr>
              <a:tr h="593761">
                <a:tc vMerge="1">
                  <a:txBody>
                    <a:bodyPr/>
                    <a:lstStyle/>
                    <a:p>
                      <a:endParaRPr lang="fr-FR"/>
                    </a:p>
                  </a:txBody>
                  <a:tcPr/>
                </a:tc>
                <a:tc>
                  <a:txBody>
                    <a:bodyPr/>
                    <a:lstStyle/>
                    <a:p>
                      <a:pPr lvl="1">
                        <a:lnSpc>
                          <a:spcPct val="107000"/>
                        </a:lnSpc>
                        <a:spcAft>
                          <a:spcPts val="0"/>
                        </a:spcAft>
                      </a:pPr>
                      <a:r>
                        <a:rPr lang="fr-FR" sz="1100"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OS4.6 – </a:t>
                      </a:r>
                      <a:r>
                        <a:rPr lang="fr-FR" sz="1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Renforcer le rôle de la culture et du tourisme durable dans le développement économique, l’inclusion sociale et l’innovation sociale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478" marR="224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623644612"/>
                  </a:ext>
                </a:extLst>
              </a:tr>
            </a:tbl>
          </a:graphicData>
        </a:graphic>
      </p:graphicFrame>
    </p:spTree>
    <p:extLst>
      <p:ext uri="{BB962C8B-B14F-4D97-AF65-F5344CB8AC3E}">
        <p14:creationId xmlns:p14="http://schemas.microsoft.com/office/powerpoint/2010/main" val="1097359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263" y="1379225"/>
            <a:ext cx="7772400" cy="1311741"/>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263" y="2399746"/>
            <a:ext cx="7772400" cy="1295399"/>
          </a:xfrm>
          <a:prstGeom prst="rect">
            <a:avLst/>
          </a:prstGeom>
        </p:spPr>
      </p:pic>
      <p:sp>
        <p:nvSpPr>
          <p:cNvPr id="9" name="ZoneTexte 8"/>
          <p:cNvSpPr txBox="1"/>
          <p:nvPr/>
        </p:nvSpPr>
        <p:spPr>
          <a:xfrm>
            <a:off x="674163" y="3711486"/>
            <a:ext cx="7768501" cy="923330"/>
          </a:xfrm>
          <a:prstGeom prst="rect">
            <a:avLst/>
          </a:prstGeom>
          <a:noFill/>
        </p:spPr>
        <p:txBody>
          <a:bodyPr wrap="square" rtlCol="0">
            <a:spAutoFit/>
          </a:bodyPr>
          <a:lstStyle/>
          <a:p>
            <a:pPr algn="just" defTabSz="685800">
              <a:defRPr/>
            </a:pPr>
            <a:r>
              <a:rPr lang="fr-FR" sz="1350" dirty="0">
                <a:solidFill>
                  <a:prstClr val="black"/>
                </a:solidFill>
                <a:latin typeface="Calibri" panose="020F0502020204030204"/>
              </a:rPr>
              <a:t>Mots clés : </a:t>
            </a:r>
          </a:p>
          <a:p>
            <a:pPr algn="just" defTabSz="685800">
              <a:defRPr/>
            </a:pPr>
            <a:endParaRPr lang="fr-FR" sz="1350" dirty="0">
              <a:solidFill>
                <a:prstClr val="black"/>
              </a:solidFill>
              <a:latin typeface="Calibri" panose="020F0502020204030204"/>
            </a:endParaRPr>
          </a:p>
          <a:p>
            <a:pPr algn="just" defTabSz="685800">
              <a:defRPr/>
            </a:pPr>
            <a:r>
              <a:rPr lang="fr-FR" sz="1350" dirty="0">
                <a:solidFill>
                  <a:prstClr val="black"/>
                </a:solidFill>
                <a:latin typeface="Calibri" panose="020F0502020204030204"/>
              </a:rPr>
              <a:t>Innovation technologique et sociale – pôle d’excellence – recherche appliquée : niveau TRL 3 / 4 à 8 – transition écologique – économie circulaire</a:t>
            </a:r>
          </a:p>
        </p:txBody>
      </p:sp>
    </p:spTree>
    <p:extLst>
      <p:ext uri="{BB962C8B-B14F-4D97-AF65-F5344CB8AC3E}">
        <p14:creationId xmlns:p14="http://schemas.microsoft.com/office/powerpoint/2010/main" val="2345998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083" y="1460384"/>
            <a:ext cx="7772400" cy="1221688"/>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083" y="2370344"/>
            <a:ext cx="7772400" cy="1318670"/>
          </a:xfrm>
          <a:prstGeom prst="rect">
            <a:avLst/>
          </a:prstGeom>
        </p:spPr>
      </p:pic>
      <p:sp>
        <p:nvSpPr>
          <p:cNvPr id="9" name="ZoneTexte 8"/>
          <p:cNvSpPr txBox="1"/>
          <p:nvPr/>
        </p:nvSpPr>
        <p:spPr>
          <a:xfrm>
            <a:off x="639083" y="3689014"/>
            <a:ext cx="7772400" cy="923330"/>
          </a:xfrm>
          <a:prstGeom prst="rect">
            <a:avLst/>
          </a:prstGeom>
          <a:noFill/>
        </p:spPr>
        <p:txBody>
          <a:bodyPr wrap="square" rtlCol="0">
            <a:spAutoFit/>
          </a:bodyPr>
          <a:lstStyle/>
          <a:p>
            <a:pPr algn="just" defTabSz="685800">
              <a:defRPr/>
            </a:pPr>
            <a:r>
              <a:rPr lang="fr-FR" sz="1350" dirty="0">
                <a:solidFill>
                  <a:prstClr val="black"/>
                </a:solidFill>
                <a:latin typeface="Calibri" panose="020F0502020204030204"/>
              </a:rPr>
              <a:t>Mots clés :</a:t>
            </a:r>
          </a:p>
          <a:p>
            <a:pPr algn="just" defTabSz="685800">
              <a:defRPr/>
            </a:pPr>
            <a:endParaRPr lang="fr-FR" sz="1350" dirty="0">
              <a:solidFill>
                <a:prstClr val="black"/>
              </a:solidFill>
              <a:latin typeface="Calibri" panose="020F0502020204030204"/>
            </a:endParaRPr>
          </a:p>
          <a:p>
            <a:pPr algn="just" defTabSz="685800">
              <a:defRPr/>
            </a:pPr>
            <a:r>
              <a:rPr lang="fr-FR" sz="1350" dirty="0">
                <a:solidFill>
                  <a:prstClr val="black"/>
                </a:solidFill>
                <a:latin typeface="Calibri" panose="020F0502020204030204"/>
              </a:rPr>
              <a:t>Compétitivité des PME – relance, résilience, adaptation – transformation industrielle et numérique – développement des compétences entrepreneuriales – mobilité de la main d’œuvre </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083" y="1381623"/>
            <a:ext cx="7772400" cy="1221688"/>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083" y="2291584"/>
            <a:ext cx="7772400" cy="1318670"/>
          </a:xfrm>
          <a:prstGeom prst="rect">
            <a:avLst/>
          </a:prstGeom>
        </p:spPr>
      </p:pic>
    </p:spTree>
    <p:extLst>
      <p:ext uri="{BB962C8B-B14F-4D97-AF65-F5344CB8AC3E}">
        <p14:creationId xmlns:p14="http://schemas.microsoft.com/office/powerpoint/2010/main" val="351732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3"/>
          </p:nvPr>
        </p:nvSpPr>
        <p:spPr/>
        <p:txBody>
          <a:bodyPr/>
          <a:lstStyle/>
          <a:p>
            <a:endParaRPr lang="fr-FR"/>
          </a:p>
        </p:txBody>
      </p:sp>
      <p:sp>
        <p:nvSpPr>
          <p:cNvPr id="4" name="Titre 3"/>
          <p:cNvSpPr>
            <a:spLocks noGrp="1"/>
          </p:cNvSpPr>
          <p:nvPr>
            <p:ph type="title"/>
          </p:nvPr>
        </p:nvSpPr>
        <p:spPr>
          <a:xfrm>
            <a:off x="197557" y="250923"/>
            <a:ext cx="8041279" cy="515055"/>
          </a:xfrm>
        </p:spPr>
        <p:txBody>
          <a:bodyPr>
            <a:normAutofit fontScale="90000"/>
          </a:bodyPr>
          <a:lstStyle/>
          <a:p>
            <a:r>
              <a:rPr lang="fr-FR" sz="2400" dirty="0" smtClean="0"/>
              <a:t>Deux accords de </a:t>
            </a:r>
            <a:r>
              <a:rPr lang="fr-FR" sz="2400" dirty="0" err="1" smtClean="0"/>
              <a:t>cooperation</a:t>
            </a:r>
            <a:r>
              <a:rPr lang="fr-FR" sz="2400" dirty="0" smtClean="0"/>
              <a:t> culturelle</a:t>
            </a:r>
            <a:r>
              <a:rPr lang="fr-FR" sz="2400" dirty="0"/>
              <a:t/>
            </a:r>
            <a:br>
              <a:rPr lang="fr-FR" sz="2400" dirty="0"/>
            </a:br>
            <a:endParaRPr lang="fr-FR" sz="2400" dirty="0"/>
          </a:p>
        </p:txBody>
      </p:sp>
      <p:sp>
        <p:nvSpPr>
          <p:cNvPr id="5" name="Espace réservé du contenu 1"/>
          <p:cNvSpPr txBox="1">
            <a:spLocks/>
          </p:cNvSpPr>
          <p:nvPr/>
        </p:nvSpPr>
        <p:spPr>
          <a:xfrm>
            <a:off x="4365745" y="1147233"/>
            <a:ext cx="4571293" cy="3520723"/>
          </a:xfrm>
          <a:prstGeom prst="rect">
            <a:avLst/>
          </a:prstGeom>
        </p:spPr>
        <p:txBody>
          <a:bodyPr vert="horz" lIns="91440" tIns="45720" rIns="91440" bIns="45720" rtlCol="0">
            <a:normAutofit/>
          </a:bodyPr>
          <a:lstStyle>
            <a:lvl1pPr marL="304792" indent="-304792" algn="l" defTabSz="914400" rtl="0" eaLnBrk="1" latinLnBrk="0" hangingPunct="1">
              <a:lnSpc>
                <a:spcPct val="90000"/>
              </a:lnSpc>
              <a:spcBef>
                <a:spcPts val="1000"/>
              </a:spcBef>
              <a:buClr>
                <a:srgbClr val="81B71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914377" indent="-304792" algn="l" defTabSz="914400" rtl="0" eaLnBrk="1" latinLnBrk="0" hangingPunct="1">
              <a:lnSpc>
                <a:spcPct val="90000"/>
              </a:lnSpc>
              <a:spcBef>
                <a:spcPts val="500"/>
              </a:spcBef>
              <a:buClr>
                <a:srgbClr val="81B719"/>
              </a:buClr>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523962" indent="-304792" algn="l" defTabSz="914400" rtl="0" eaLnBrk="1" latinLnBrk="0" hangingPunct="1">
              <a:lnSpc>
                <a:spcPct val="90000"/>
              </a:lnSpc>
              <a:spcBef>
                <a:spcPts val="500"/>
              </a:spcBef>
              <a:buClr>
                <a:srgbClr val="81B719"/>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2133547" indent="-304792" algn="l" defTabSz="914400" rtl="0" eaLnBrk="1" latinLnBrk="0" hangingPunct="1">
              <a:lnSpc>
                <a:spcPct val="90000"/>
              </a:lnSpc>
              <a:spcBef>
                <a:spcPts val="500"/>
              </a:spcBef>
              <a:buClr>
                <a:srgbClr val="81B719"/>
              </a:buClr>
              <a:buFont typeface="Wingdings" panose="05000000000000000000" pitchFamily="2" charset="2"/>
              <a:buChar char="ü"/>
              <a:defRPr sz="1800" kern="1200">
                <a:solidFill>
                  <a:schemeClr val="tx1"/>
                </a:solidFill>
                <a:latin typeface="Arial" panose="020B0604020202020204" pitchFamily="34" charset="0"/>
                <a:ea typeface="+mn-ea"/>
                <a:cs typeface="Arial" panose="020B0604020202020204" pitchFamily="34" charset="0"/>
              </a:defRPr>
            </a:lvl4pPr>
            <a:lvl5pPr marL="2743131" indent="-304792" algn="l" defTabSz="914400" rtl="0" eaLnBrk="1" latinLnBrk="0" hangingPunct="1">
              <a:lnSpc>
                <a:spcPct val="90000"/>
              </a:lnSpc>
              <a:spcBef>
                <a:spcPts val="500"/>
              </a:spcBef>
              <a:buClr>
                <a:srgbClr val="81B719"/>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585" lvl="1" indent="0">
              <a:buNone/>
            </a:pPr>
            <a:endParaRPr lang="fr-FR" sz="1600" i="1" dirty="0" smtClean="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0287" y="2161518"/>
            <a:ext cx="1343025" cy="1285875"/>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2840" y="2039844"/>
            <a:ext cx="1111760" cy="2217885"/>
          </a:xfrm>
          <a:prstGeom prst="rect">
            <a:avLst/>
          </a:prstGeom>
        </p:spPr>
      </p:pic>
      <p:sp>
        <p:nvSpPr>
          <p:cNvPr id="8" name="ZoneTexte 7"/>
          <p:cNvSpPr txBox="1"/>
          <p:nvPr/>
        </p:nvSpPr>
        <p:spPr>
          <a:xfrm>
            <a:off x="1030286" y="1557946"/>
            <a:ext cx="2559351" cy="400110"/>
          </a:xfrm>
          <a:prstGeom prst="rect">
            <a:avLst/>
          </a:prstGeom>
          <a:noFill/>
        </p:spPr>
        <p:txBody>
          <a:bodyPr wrap="square" rtlCol="0">
            <a:spAutoFit/>
          </a:bodyPr>
          <a:lstStyle/>
          <a:p>
            <a:r>
              <a:rPr lang="fr-FR" sz="2000" b="1" dirty="0" smtClean="0"/>
              <a:t>HDF + FWB = COOPW</a:t>
            </a:r>
            <a:endParaRPr lang="fr-FR" sz="2000" b="1" dirty="0"/>
          </a:p>
        </p:txBody>
      </p:sp>
      <p:sp>
        <p:nvSpPr>
          <p:cNvPr id="9" name="ZoneTexte 8"/>
          <p:cNvSpPr txBox="1"/>
          <p:nvPr/>
        </p:nvSpPr>
        <p:spPr>
          <a:xfrm>
            <a:off x="6388100" y="1464756"/>
            <a:ext cx="2298700" cy="400110"/>
          </a:xfrm>
          <a:prstGeom prst="rect">
            <a:avLst/>
          </a:prstGeom>
          <a:noFill/>
        </p:spPr>
        <p:txBody>
          <a:bodyPr wrap="square" rtlCol="0">
            <a:spAutoFit/>
          </a:bodyPr>
          <a:lstStyle/>
          <a:p>
            <a:r>
              <a:rPr lang="fr-FR" sz="2000" b="1" dirty="0" smtClean="0"/>
              <a:t>HDF + VL = COOPF</a:t>
            </a:r>
            <a:endParaRPr lang="fr-FR" sz="2000" b="1" dirty="0"/>
          </a:p>
        </p:txBody>
      </p:sp>
      <p:sp>
        <p:nvSpPr>
          <p:cNvPr id="10" name="ZoneTexte 9"/>
          <p:cNvSpPr txBox="1"/>
          <p:nvPr/>
        </p:nvSpPr>
        <p:spPr>
          <a:xfrm>
            <a:off x="406614" y="3515843"/>
            <a:ext cx="5657850" cy="923330"/>
          </a:xfrm>
          <a:prstGeom prst="rect">
            <a:avLst/>
          </a:prstGeom>
          <a:noFill/>
        </p:spPr>
        <p:txBody>
          <a:bodyPr wrap="square" rtlCol="0">
            <a:spAutoFit/>
          </a:bodyPr>
          <a:lstStyle/>
          <a:p>
            <a:r>
              <a:rPr lang="fr-FR" dirty="0" smtClean="0"/>
              <a:t>OBJECTIF COMMUN: développer et renforcer la coopération culturelle transfrontalière</a:t>
            </a:r>
          </a:p>
          <a:p>
            <a:endParaRPr lang="fr-FR" dirty="0"/>
          </a:p>
        </p:txBody>
      </p:sp>
    </p:spTree>
    <p:extLst>
      <p:ext uri="{BB962C8B-B14F-4D97-AF65-F5344CB8AC3E}">
        <p14:creationId xmlns:p14="http://schemas.microsoft.com/office/powerpoint/2010/main" val="2385641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917" y="2298866"/>
            <a:ext cx="7543800" cy="1253837"/>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17" y="1345889"/>
            <a:ext cx="7543800" cy="1264704"/>
          </a:xfrm>
          <a:prstGeom prst="rect">
            <a:avLst/>
          </a:prstGeom>
        </p:spPr>
      </p:pic>
      <p:sp>
        <p:nvSpPr>
          <p:cNvPr id="9" name="ZoneTexte 8"/>
          <p:cNvSpPr txBox="1"/>
          <p:nvPr/>
        </p:nvSpPr>
        <p:spPr>
          <a:xfrm>
            <a:off x="770917" y="3563570"/>
            <a:ext cx="7543800" cy="923330"/>
          </a:xfrm>
          <a:prstGeom prst="rect">
            <a:avLst/>
          </a:prstGeom>
          <a:noFill/>
        </p:spPr>
        <p:txBody>
          <a:bodyPr wrap="square" rtlCol="0">
            <a:spAutoFit/>
          </a:bodyPr>
          <a:lstStyle/>
          <a:p>
            <a:pPr algn="just" defTabSz="685800">
              <a:defRPr/>
            </a:pPr>
            <a:r>
              <a:rPr lang="fr-FR" sz="1350" dirty="0">
                <a:solidFill>
                  <a:prstClr val="black"/>
                </a:solidFill>
                <a:latin typeface="Calibri" panose="020F0502020204030204"/>
              </a:rPr>
              <a:t>Mots clés :</a:t>
            </a:r>
          </a:p>
          <a:p>
            <a:pPr algn="just" defTabSz="685800">
              <a:defRPr/>
            </a:pPr>
            <a:endParaRPr lang="fr-FR" sz="1350" dirty="0">
              <a:solidFill>
                <a:prstClr val="black"/>
              </a:solidFill>
              <a:latin typeface="Calibri" panose="020F0502020204030204"/>
            </a:endParaRPr>
          </a:p>
          <a:p>
            <a:pPr algn="just" defTabSz="685800">
              <a:defRPr/>
            </a:pPr>
            <a:r>
              <a:rPr lang="fr-FR" sz="1350" dirty="0">
                <a:solidFill>
                  <a:prstClr val="black"/>
                </a:solidFill>
                <a:latin typeface="Calibri" panose="020F0502020204030204"/>
              </a:rPr>
              <a:t>Adaptation au changement climatique – gestion coordonnée des risques – résilience face aux catastrophes – infrastructures transfrontalières vertes et bleues – sensibilisation et prévention</a:t>
            </a:r>
          </a:p>
        </p:txBody>
      </p:sp>
    </p:spTree>
    <p:extLst>
      <p:ext uri="{BB962C8B-B14F-4D97-AF65-F5344CB8AC3E}">
        <p14:creationId xmlns:p14="http://schemas.microsoft.com/office/powerpoint/2010/main" val="244545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769" y="1392876"/>
            <a:ext cx="7543800" cy="1223139"/>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769" y="2318143"/>
            <a:ext cx="7543800" cy="1323109"/>
          </a:xfrm>
          <a:prstGeom prst="rect">
            <a:avLst/>
          </a:prstGeom>
        </p:spPr>
      </p:pic>
      <p:sp>
        <p:nvSpPr>
          <p:cNvPr id="12" name="ZoneTexte 11"/>
          <p:cNvSpPr txBox="1"/>
          <p:nvPr/>
        </p:nvSpPr>
        <p:spPr>
          <a:xfrm>
            <a:off x="830769" y="3641252"/>
            <a:ext cx="7543800" cy="923330"/>
          </a:xfrm>
          <a:prstGeom prst="rect">
            <a:avLst/>
          </a:prstGeom>
          <a:noFill/>
        </p:spPr>
        <p:txBody>
          <a:bodyPr wrap="square" rtlCol="0">
            <a:spAutoFit/>
          </a:bodyPr>
          <a:lstStyle/>
          <a:p>
            <a:pPr algn="just" defTabSz="685800">
              <a:defRPr/>
            </a:pPr>
            <a:r>
              <a:rPr lang="fr-FR" sz="1350" dirty="0">
                <a:solidFill>
                  <a:prstClr val="black"/>
                </a:solidFill>
                <a:latin typeface="Calibri" panose="020F0502020204030204"/>
              </a:rPr>
              <a:t>Mots clés :</a:t>
            </a:r>
          </a:p>
          <a:p>
            <a:pPr algn="just" defTabSz="685800">
              <a:defRPr/>
            </a:pPr>
            <a:endParaRPr lang="fr-FR" sz="1350" dirty="0">
              <a:solidFill>
                <a:prstClr val="black"/>
              </a:solidFill>
              <a:latin typeface="Calibri" panose="020F0502020204030204"/>
            </a:endParaRPr>
          </a:p>
          <a:p>
            <a:pPr algn="just" defTabSz="685800">
              <a:defRPr/>
            </a:pPr>
            <a:r>
              <a:rPr lang="fr-FR" sz="1350" dirty="0">
                <a:solidFill>
                  <a:prstClr val="black"/>
                </a:solidFill>
                <a:latin typeface="Calibri" panose="020F0502020204030204"/>
              </a:rPr>
              <a:t>Préservation – maintien de l’accessibilité à l’eau – traitement – gestion transfrontalière – réduction de la pollution aquatique</a:t>
            </a:r>
            <a:endParaRPr lang="fr-FR" sz="1350" dirty="0">
              <a:solidFill>
                <a:prstClr val="black"/>
              </a:solidFill>
              <a:latin typeface="Calibri" panose="020F0502020204030204"/>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769" y="1337458"/>
            <a:ext cx="7543800" cy="1223139"/>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769" y="2262725"/>
            <a:ext cx="7543800" cy="1323109"/>
          </a:xfrm>
          <a:prstGeom prst="rect">
            <a:avLst/>
          </a:prstGeom>
        </p:spPr>
      </p:pic>
    </p:spTree>
    <p:extLst>
      <p:ext uri="{BB962C8B-B14F-4D97-AF65-F5344CB8AC3E}">
        <p14:creationId xmlns:p14="http://schemas.microsoft.com/office/powerpoint/2010/main" val="3216274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376" y="1454362"/>
            <a:ext cx="7543800" cy="1299339"/>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376" y="2455442"/>
            <a:ext cx="7543800" cy="1261150"/>
          </a:xfrm>
          <a:prstGeom prst="rect">
            <a:avLst/>
          </a:prstGeom>
        </p:spPr>
      </p:pic>
      <p:sp>
        <p:nvSpPr>
          <p:cNvPr id="9" name="ZoneTexte 8"/>
          <p:cNvSpPr txBox="1"/>
          <p:nvPr/>
        </p:nvSpPr>
        <p:spPr>
          <a:xfrm>
            <a:off x="615681" y="3822304"/>
            <a:ext cx="7872495" cy="923330"/>
          </a:xfrm>
          <a:prstGeom prst="rect">
            <a:avLst/>
          </a:prstGeom>
          <a:noFill/>
        </p:spPr>
        <p:txBody>
          <a:bodyPr wrap="square" rtlCol="0">
            <a:spAutoFit/>
          </a:bodyPr>
          <a:lstStyle/>
          <a:p>
            <a:pPr algn="just" defTabSz="685800">
              <a:defRPr/>
            </a:pPr>
            <a:r>
              <a:rPr lang="fr-FR" sz="1350" dirty="0">
                <a:solidFill>
                  <a:prstClr val="black"/>
                </a:solidFill>
                <a:latin typeface="Calibri" panose="020F0502020204030204"/>
              </a:rPr>
              <a:t>Mots clés :</a:t>
            </a:r>
          </a:p>
          <a:p>
            <a:pPr algn="just" defTabSz="685800">
              <a:defRPr/>
            </a:pPr>
            <a:endParaRPr lang="fr-FR" sz="1350" dirty="0">
              <a:solidFill>
                <a:prstClr val="black"/>
              </a:solidFill>
              <a:latin typeface="Calibri" panose="020F0502020204030204"/>
            </a:endParaRPr>
          </a:p>
          <a:p>
            <a:pPr algn="just" defTabSz="685800">
              <a:defRPr/>
            </a:pPr>
            <a:r>
              <a:rPr lang="fr-FR" sz="1350" dirty="0">
                <a:solidFill>
                  <a:prstClr val="black"/>
                </a:solidFill>
                <a:latin typeface="Calibri" panose="020F0502020204030204"/>
              </a:rPr>
              <a:t>Préservation – gestion conjointe des ressources naturelles – protection de la biodiversité – gestion conjointe des écosystèmes et des paysages – réduction de tout type de pollution</a:t>
            </a:r>
            <a:endParaRPr lang="fr-FR" sz="1350" dirty="0">
              <a:solidFill>
                <a:prstClr val="black"/>
              </a:solidFill>
              <a:latin typeface="Calibri" panose="020F0502020204030204"/>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506" y="1454362"/>
            <a:ext cx="7543800" cy="1299339"/>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506" y="2455442"/>
            <a:ext cx="7543800" cy="1203962"/>
          </a:xfrm>
          <a:prstGeom prst="rect">
            <a:avLst/>
          </a:prstGeom>
        </p:spPr>
      </p:pic>
    </p:spTree>
    <p:extLst>
      <p:ext uri="{BB962C8B-B14F-4D97-AF65-F5344CB8AC3E}">
        <p14:creationId xmlns:p14="http://schemas.microsoft.com/office/powerpoint/2010/main" val="1200759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94" y="1333607"/>
            <a:ext cx="7543800" cy="1312610"/>
          </a:xfrm>
          <a:prstGeom prst="rect">
            <a:avLst/>
          </a:prstGeom>
        </p:spPr>
      </p:pic>
      <p:pic>
        <p:nvPicPr>
          <p:cNvPr id="11" name="Image 10"/>
          <p:cNvPicPr>
            <a:picLocks noChangeAspect="1"/>
          </p:cNvPicPr>
          <p:nvPr/>
        </p:nvPicPr>
        <p:blipFill rotWithShape="1">
          <a:blip r:embed="rId5">
            <a:extLst>
              <a:ext uri="{28A0092B-C50C-407E-A947-70E740481C1C}">
                <a14:useLocalDpi xmlns:a14="http://schemas.microsoft.com/office/drawing/2010/main" val="0"/>
              </a:ext>
            </a:extLst>
          </a:blip>
          <a:srcRect t="-7271" b="7271"/>
          <a:stretch/>
        </p:blipFill>
        <p:spPr>
          <a:xfrm>
            <a:off x="771194" y="2221254"/>
            <a:ext cx="7543800" cy="1397124"/>
          </a:xfrm>
          <a:prstGeom prst="rect">
            <a:avLst/>
          </a:prstGeom>
        </p:spPr>
      </p:pic>
      <p:sp>
        <p:nvSpPr>
          <p:cNvPr id="12" name="ZoneTexte 11"/>
          <p:cNvSpPr txBox="1"/>
          <p:nvPr/>
        </p:nvSpPr>
        <p:spPr>
          <a:xfrm>
            <a:off x="771194" y="3719946"/>
            <a:ext cx="7543800" cy="923330"/>
          </a:xfrm>
          <a:prstGeom prst="rect">
            <a:avLst/>
          </a:prstGeom>
          <a:noFill/>
        </p:spPr>
        <p:txBody>
          <a:bodyPr wrap="square" rtlCol="0">
            <a:spAutoFit/>
          </a:bodyPr>
          <a:lstStyle/>
          <a:p>
            <a:pPr algn="just" defTabSz="685800">
              <a:defRPr/>
            </a:pPr>
            <a:r>
              <a:rPr lang="fr-FR" sz="1350" dirty="0">
                <a:solidFill>
                  <a:prstClr val="black"/>
                </a:solidFill>
                <a:latin typeface="Calibri" panose="020F0502020204030204"/>
              </a:rPr>
              <a:t>Mots clés :</a:t>
            </a:r>
          </a:p>
          <a:p>
            <a:pPr marL="214313" indent="-214313" algn="just" defTabSz="685800">
              <a:buFont typeface="Arial" panose="020B0604020202020204" pitchFamily="34" charset="0"/>
              <a:buChar char="•"/>
              <a:defRPr/>
            </a:pPr>
            <a:endParaRPr lang="fr-FR" sz="1350" dirty="0">
              <a:solidFill>
                <a:prstClr val="black"/>
              </a:solidFill>
              <a:latin typeface="Calibri" panose="020F0502020204030204"/>
            </a:endParaRPr>
          </a:p>
          <a:p>
            <a:pPr algn="just" defTabSz="685800">
              <a:defRPr/>
            </a:pPr>
            <a:r>
              <a:rPr lang="fr-FR" sz="1350" dirty="0">
                <a:solidFill>
                  <a:prstClr val="black"/>
                </a:solidFill>
                <a:latin typeface="Calibri" panose="020F0502020204030204"/>
              </a:rPr>
              <a:t>Liaisons de transports durables – améliorer les schémas de mobilité – continuité de l’offre de transports transfrontaliers – mobilité transfrontalière – transports multimodaux et durables</a:t>
            </a:r>
          </a:p>
        </p:txBody>
      </p:sp>
    </p:spTree>
    <p:extLst>
      <p:ext uri="{BB962C8B-B14F-4D97-AF65-F5344CB8AC3E}">
        <p14:creationId xmlns:p14="http://schemas.microsoft.com/office/powerpoint/2010/main" val="163964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506" y="1568484"/>
            <a:ext cx="7557654" cy="1241496"/>
          </a:xfrm>
          <a:prstGeom prst="rect">
            <a:avLst/>
          </a:prstGeom>
        </p:spPr>
      </p:pic>
      <p:pic>
        <p:nvPicPr>
          <p:cNvPr id="8" name="Image 7"/>
          <p:cNvPicPr>
            <a:picLocks noChangeAspect="1"/>
          </p:cNvPicPr>
          <p:nvPr/>
        </p:nvPicPr>
        <p:blipFill rotWithShape="1">
          <a:blip r:embed="rId5">
            <a:extLst>
              <a:ext uri="{28A0092B-C50C-407E-A947-70E740481C1C}">
                <a14:useLocalDpi xmlns:a14="http://schemas.microsoft.com/office/drawing/2010/main" val="0"/>
              </a:ext>
            </a:extLst>
          </a:blip>
          <a:srcRect t="-9989" b="9989"/>
          <a:stretch/>
        </p:blipFill>
        <p:spPr>
          <a:xfrm>
            <a:off x="759506" y="2395855"/>
            <a:ext cx="7557655" cy="1302327"/>
          </a:xfrm>
          <a:prstGeom prst="rect">
            <a:avLst/>
          </a:prstGeom>
        </p:spPr>
      </p:pic>
      <p:sp>
        <p:nvSpPr>
          <p:cNvPr id="9" name="ZoneTexte 8"/>
          <p:cNvSpPr txBox="1"/>
          <p:nvPr/>
        </p:nvSpPr>
        <p:spPr>
          <a:xfrm>
            <a:off x="759505" y="3698182"/>
            <a:ext cx="7557656" cy="1131079"/>
          </a:xfrm>
          <a:prstGeom prst="rect">
            <a:avLst/>
          </a:prstGeom>
          <a:noFill/>
        </p:spPr>
        <p:txBody>
          <a:bodyPr wrap="square" rtlCol="0">
            <a:spAutoFit/>
          </a:bodyPr>
          <a:lstStyle/>
          <a:p>
            <a:pPr algn="just" defTabSz="685800">
              <a:defRPr/>
            </a:pPr>
            <a:r>
              <a:rPr lang="fr-FR" sz="1350" dirty="0">
                <a:solidFill>
                  <a:prstClr val="black"/>
                </a:solidFill>
                <a:latin typeface="Calibri" panose="020F0502020204030204"/>
              </a:rPr>
              <a:t>Mots clés :</a:t>
            </a:r>
          </a:p>
          <a:p>
            <a:pPr algn="just" defTabSz="685800">
              <a:defRPr/>
            </a:pPr>
            <a:endParaRPr lang="fr-FR" sz="1350" dirty="0">
              <a:solidFill>
                <a:prstClr val="black"/>
              </a:solidFill>
              <a:latin typeface="Calibri" panose="020F0502020204030204"/>
            </a:endParaRPr>
          </a:p>
          <a:p>
            <a:pPr algn="just" defTabSz="685800">
              <a:defRPr/>
            </a:pPr>
            <a:r>
              <a:rPr lang="fr-FR" sz="1350" dirty="0">
                <a:solidFill>
                  <a:prstClr val="black"/>
                </a:solidFill>
                <a:latin typeface="Calibri" panose="020F0502020204030204"/>
              </a:rPr>
              <a:t>Adéquation entre offre et demande – marchés du travail transfrontalier – gestion prévisionnelle des besoins en compétences – accompagnement transfrontalier – mobilité des travailleurs, étudiants, stagiaires, demandeurs d’emplois</a:t>
            </a:r>
          </a:p>
        </p:txBody>
      </p:sp>
    </p:spTree>
    <p:extLst>
      <p:ext uri="{BB962C8B-B14F-4D97-AF65-F5344CB8AC3E}">
        <p14:creationId xmlns:p14="http://schemas.microsoft.com/office/powerpoint/2010/main" val="2681810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pic>
        <p:nvPicPr>
          <p:cNvPr id="10" name="Image 9"/>
          <p:cNvPicPr>
            <a:picLocks noChangeAspect="1"/>
          </p:cNvPicPr>
          <p:nvPr/>
        </p:nvPicPr>
        <p:blipFill rotWithShape="1">
          <a:blip r:embed="rId4">
            <a:extLst>
              <a:ext uri="{28A0092B-C50C-407E-A947-70E740481C1C}">
                <a14:useLocalDpi xmlns:a14="http://schemas.microsoft.com/office/drawing/2010/main" val="0"/>
              </a:ext>
            </a:extLst>
          </a:blip>
          <a:srcRect t="-13772" b="21795"/>
          <a:stretch/>
        </p:blipFill>
        <p:spPr>
          <a:xfrm>
            <a:off x="508982" y="1277700"/>
            <a:ext cx="7557654" cy="1161000"/>
          </a:xfrm>
          <a:prstGeom prst="rect">
            <a:avLst/>
          </a:prstGeom>
        </p:spPr>
      </p:pic>
      <p:pic>
        <p:nvPicPr>
          <p:cNvPr id="11" name="Image 10"/>
          <p:cNvPicPr>
            <a:picLocks noChangeAspect="1"/>
          </p:cNvPicPr>
          <p:nvPr/>
        </p:nvPicPr>
        <p:blipFill rotWithShape="1">
          <a:blip r:embed="rId5">
            <a:extLst>
              <a:ext uri="{28A0092B-C50C-407E-A947-70E740481C1C}">
                <a14:useLocalDpi xmlns:a14="http://schemas.microsoft.com/office/drawing/2010/main" val="0"/>
              </a:ext>
            </a:extLst>
          </a:blip>
          <a:srcRect t="-11763" b="11763"/>
          <a:stretch/>
        </p:blipFill>
        <p:spPr>
          <a:xfrm>
            <a:off x="508982" y="2222268"/>
            <a:ext cx="7557654" cy="1295402"/>
          </a:xfrm>
          <a:prstGeom prst="rect">
            <a:avLst/>
          </a:prstGeom>
        </p:spPr>
      </p:pic>
      <p:sp>
        <p:nvSpPr>
          <p:cNvPr id="12" name="ZoneTexte 11"/>
          <p:cNvSpPr txBox="1"/>
          <p:nvPr/>
        </p:nvSpPr>
        <p:spPr>
          <a:xfrm>
            <a:off x="508981" y="3607857"/>
            <a:ext cx="7557655" cy="923330"/>
          </a:xfrm>
          <a:prstGeom prst="rect">
            <a:avLst/>
          </a:prstGeom>
          <a:noFill/>
        </p:spPr>
        <p:txBody>
          <a:bodyPr wrap="square" rtlCol="0">
            <a:spAutoFit/>
          </a:bodyPr>
          <a:lstStyle/>
          <a:p>
            <a:pPr algn="just" defTabSz="685800">
              <a:defRPr/>
            </a:pPr>
            <a:r>
              <a:rPr lang="fr-FR" sz="1350" dirty="0">
                <a:solidFill>
                  <a:prstClr val="black"/>
                </a:solidFill>
                <a:latin typeface="Calibri" panose="020F0502020204030204"/>
              </a:rPr>
              <a:t>Mots clés :</a:t>
            </a:r>
            <a:endParaRPr lang="fr-FR" sz="1350" dirty="0">
              <a:solidFill>
                <a:prstClr val="black"/>
              </a:solidFill>
              <a:latin typeface="Calibri" panose="020F0502020204030204"/>
            </a:endParaRPr>
          </a:p>
          <a:p>
            <a:pPr algn="just" defTabSz="685800">
              <a:defRPr/>
            </a:pPr>
            <a:endParaRPr lang="fr-FR" sz="1350" dirty="0">
              <a:solidFill>
                <a:prstClr val="black"/>
              </a:solidFill>
              <a:latin typeface="Calibri" panose="020F0502020204030204"/>
            </a:endParaRPr>
          </a:p>
          <a:p>
            <a:pPr algn="just" defTabSz="685800">
              <a:defRPr/>
            </a:pPr>
            <a:r>
              <a:rPr lang="fr-FR" sz="1350" dirty="0">
                <a:solidFill>
                  <a:prstClr val="black"/>
                </a:solidFill>
                <a:latin typeface="Calibri" panose="020F0502020204030204"/>
              </a:rPr>
              <a:t>Améliorer les dispositifs sanitaires et médico-sociaux – coordination des dispositifs de prise en charge – accès aux services et équipements de santé et de soins – mobilité des patients et des praticiens – e-santé </a:t>
            </a:r>
          </a:p>
        </p:txBody>
      </p:sp>
    </p:spTree>
    <p:extLst>
      <p:ext uri="{BB962C8B-B14F-4D97-AF65-F5344CB8AC3E}">
        <p14:creationId xmlns:p14="http://schemas.microsoft.com/office/powerpoint/2010/main" val="4195960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l="-857" r="3327" b="21706"/>
          <a:stretch/>
        </p:blipFill>
        <p:spPr>
          <a:xfrm>
            <a:off x="655951" y="1504741"/>
            <a:ext cx="7381799" cy="972000"/>
          </a:xfrm>
          <a:prstGeom prst="rect">
            <a:avLst/>
          </a:prstGeom>
        </p:spPr>
      </p:pic>
      <p:pic>
        <p:nvPicPr>
          <p:cNvPr id="8" name="Image 7"/>
          <p:cNvPicPr>
            <a:picLocks noChangeAspect="1"/>
          </p:cNvPicPr>
          <p:nvPr/>
        </p:nvPicPr>
        <p:blipFill rotWithShape="1">
          <a:blip r:embed="rId5">
            <a:extLst>
              <a:ext uri="{28A0092B-C50C-407E-A947-70E740481C1C}">
                <a14:useLocalDpi xmlns:a14="http://schemas.microsoft.com/office/drawing/2010/main" val="0"/>
              </a:ext>
            </a:extLst>
          </a:blip>
          <a:srcRect t="-10301" r="3183" b="19603"/>
          <a:stretch/>
        </p:blipFill>
        <p:spPr>
          <a:xfrm>
            <a:off x="720751" y="2288177"/>
            <a:ext cx="7317000" cy="1053000"/>
          </a:xfrm>
          <a:prstGeom prst="rect">
            <a:avLst/>
          </a:prstGeom>
        </p:spPr>
      </p:pic>
      <p:sp>
        <p:nvSpPr>
          <p:cNvPr id="9" name="ZoneTexte 8"/>
          <p:cNvSpPr txBox="1"/>
          <p:nvPr/>
        </p:nvSpPr>
        <p:spPr>
          <a:xfrm>
            <a:off x="720751" y="3414377"/>
            <a:ext cx="7316999" cy="1131079"/>
          </a:xfrm>
          <a:prstGeom prst="rect">
            <a:avLst/>
          </a:prstGeom>
          <a:noFill/>
        </p:spPr>
        <p:txBody>
          <a:bodyPr wrap="square" rtlCol="0">
            <a:spAutoFit/>
          </a:bodyPr>
          <a:lstStyle/>
          <a:p>
            <a:pPr algn="just" defTabSz="685800">
              <a:defRPr/>
            </a:pPr>
            <a:r>
              <a:rPr lang="fr-FR" sz="1350" dirty="0">
                <a:solidFill>
                  <a:prstClr val="black"/>
                </a:solidFill>
                <a:latin typeface="Calibri" panose="020F0502020204030204"/>
              </a:rPr>
              <a:t>Mots clés :</a:t>
            </a:r>
          </a:p>
          <a:p>
            <a:pPr algn="just" defTabSz="685800">
              <a:defRPr/>
            </a:pPr>
            <a:endParaRPr lang="fr-FR" sz="1350" dirty="0">
              <a:solidFill>
                <a:prstClr val="black"/>
              </a:solidFill>
              <a:latin typeface="Calibri" panose="020F0502020204030204"/>
            </a:endParaRPr>
          </a:p>
          <a:p>
            <a:pPr algn="just" defTabSz="685800">
              <a:defRPr/>
            </a:pPr>
            <a:r>
              <a:rPr lang="fr-FR" sz="1350" dirty="0">
                <a:solidFill>
                  <a:prstClr val="black"/>
                </a:solidFill>
                <a:latin typeface="Calibri" panose="020F0502020204030204"/>
              </a:rPr>
              <a:t>Résilience du secteur – professionnalisation des acteurs – valorisation du patrimoine culturel, industriel, naturel et paysager – identités touristiques et culturelles communes – industries culturelles et créatives</a:t>
            </a:r>
          </a:p>
        </p:txBody>
      </p:sp>
    </p:spTree>
    <p:extLst>
      <p:ext uri="{BB962C8B-B14F-4D97-AF65-F5344CB8AC3E}">
        <p14:creationId xmlns:p14="http://schemas.microsoft.com/office/powerpoint/2010/main" val="2642810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graphicFrame>
        <p:nvGraphicFramePr>
          <p:cNvPr id="7" name="Tableau 6"/>
          <p:cNvGraphicFramePr>
            <a:graphicFrameLocks noGrp="1"/>
          </p:cNvGraphicFramePr>
          <p:nvPr>
            <p:extLst/>
          </p:nvPr>
        </p:nvGraphicFramePr>
        <p:xfrm>
          <a:off x="145714" y="1327402"/>
          <a:ext cx="8744798" cy="3695767"/>
        </p:xfrm>
        <a:graphic>
          <a:graphicData uri="http://schemas.openxmlformats.org/drawingml/2006/table">
            <a:tbl>
              <a:tblPr firstRow="1" firstCol="1" bandRow="1">
                <a:tableStyleId>{5C22544A-7EE6-4342-B048-85BDC9FD1C3A}</a:tableStyleId>
              </a:tblPr>
              <a:tblGrid>
                <a:gridCol w="1599959">
                  <a:extLst>
                    <a:ext uri="{9D8B030D-6E8A-4147-A177-3AD203B41FA5}">
                      <a16:colId xmlns:a16="http://schemas.microsoft.com/office/drawing/2014/main" val="276651881"/>
                    </a:ext>
                  </a:extLst>
                </a:gridCol>
                <a:gridCol w="7144839">
                  <a:extLst>
                    <a:ext uri="{9D8B030D-6E8A-4147-A177-3AD203B41FA5}">
                      <a16:colId xmlns:a16="http://schemas.microsoft.com/office/drawing/2014/main" val="3957793800"/>
                    </a:ext>
                  </a:extLst>
                </a:gridCol>
              </a:tblGrid>
              <a:tr h="183452">
                <a:tc>
                  <a:txBody>
                    <a:bodyPr/>
                    <a:lstStyle/>
                    <a:p>
                      <a:pPr algn="ctr">
                        <a:lnSpc>
                          <a:spcPct val="107000"/>
                        </a:lnSpc>
                        <a:spcAft>
                          <a:spcPts val="0"/>
                        </a:spcAft>
                      </a:pPr>
                      <a:r>
                        <a:rPr lang="fr-FR" sz="1100" dirty="0">
                          <a:effectLst/>
                          <a:latin typeface="Open Sans" panose="020B0606030504020204" pitchFamily="34" charset="0"/>
                          <a:ea typeface="Open Sans" panose="020B0606030504020204" pitchFamily="34" charset="0"/>
                          <a:cs typeface="Open Sans" panose="020B0606030504020204" pitchFamily="34" charset="0"/>
                        </a:rPr>
                        <a:t>Priorités </a:t>
                      </a:r>
                    </a:p>
                  </a:txBody>
                  <a:tcPr marL="68580" marR="68580" marT="0" marB="0" anchor="ctr">
                    <a:lnL w="12700" cap="flat" cmpd="sng" algn="ctr">
                      <a:solidFill>
                        <a:srgbClr val="5A90E0"/>
                      </a:solidFill>
                      <a:prstDash val="solid"/>
                      <a:round/>
                      <a:headEnd type="none" w="med" len="med"/>
                      <a:tailEnd type="none" w="med" len="med"/>
                    </a:lnL>
                    <a:lnR w="12700" cap="flat" cmpd="sng" algn="ctr">
                      <a:solidFill>
                        <a:srgbClr val="5A90E0"/>
                      </a:solidFill>
                      <a:prstDash val="solid"/>
                      <a:round/>
                      <a:headEnd type="none" w="med" len="med"/>
                      <a:tailEnd type="none" w="med" len="med"/>
                    </a:lnR>
                    <a:lnT w="12700" cap="flat" cmpd="sng" algn="ctr">
                      <a:solidFill>
                        <a:srgbClr val="5A90E0"/>
                      </a:solidFill>
                      <a:prstDash val="solid"/>
                      <a:round/>
                      <a:headEnd type="none" w="med" len="med"/>
                      <a:tailEnd type="none" w="med" len="med"/>
                    </a:lnT>
                    <a:solidFill>
                      <a:srgbClr val="5A90E0"/>
                    </a:solidFill>
                  </a:tcPr>
                </a:tc>
                <a:tc>
                  <a:txBody>
                    <a:bodyPr/>
                    <a:lstStyle/>
                    <a:p>
                      <a:pPr algn="l">
                        <a:lnSpc>
                          <a:spcPct val="107000"/>
                        </a:lnSpc>
                        <a:spcAft>
                          <a:spcPts val="0"/>
                        </a:spcAft>
                      </a:pPr>
                      <a:r>
                        <a:rPr lang="fr-FR" sz="1100" dirty="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Une Europe plus intelligente, plus verte</a:t>
                      </a:r>
                      <a:r>
                        <a:rPr lang="fr-FR" sz="1100" dirty="0" smtClean="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 plus connectée, plus sociale, une </a:t>
                      </a:r>
                      <a:r>
                        <a:rPr lang="fr-FR" sz="1100" dirty="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meilleure </a:t>
                      </a:r>
                      <a:r>
                        <a:rPr lang="fr-FR" sz="1100" dirty="0" smtClean="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gouvernance</a:t>
                      </a:r>
                      <a:endParaRPr lang="fr-FR" sz="1100" dirty="0">
                        <a:solidFill>
                          <a:srgbClr val="343C94"/>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5A90E0"/>
                      </a:solidFill>
                      <a:prstDash val="solid"/>
                      <a:round/>
                      <a:headEnd type="none" w="med" len="med"/>
                      <a:tailEnd type="none" w="med" len="med"/>
                    </a:lnL>
                    <a:lnR w="12700" cap="flat" cmpd="sng" algn="ctr">
                      <a:solidFill>
                        <a:srgbClr val="5A90E0"/>
                      </a:solidFill>
                      <a:prstDash val="solid"/>
                      <a:round/>
                      <a:headEnd type="none" w="med" len="med"/>
                      <a:tailEnd type="none" w="med" len="med"/>
                    </a:lnR>
                    <a:lnT w="12700" cap="flat" cmpd="sng" algn="ctr">
                      <a:solidFill>
                        <a:srgbClr val="5A90E0"/>
                      </a:solidFill>
                      <a:prstDash val="solid"/>
                      <a:round/>
                      <a:headEnd type="none" w="med" len="med"/>
                      <a:tailEnd type="none" w="med" len="med"/>
                    </a:lnT>
                    <a:lnB w="12700" cap="flat" cmpd="sng" algn="ctr">
                      <a:solidFill>
                        <a:srgbClr val="5A90E0"/>
                      </a:solidFill>
                      <a:prstDash val="solid"/>
                      <a:round/>
                      <a:headEnd type="none" w="med" len="med"/>
                      <a:tailEnd type="none" w="med" len="med"/>
                    </a:lnB>
                    <a:noFill/>
                  </a:tcPr>
                </a:tc>
                <a:extLst>
                  <a:ext uri="{0D108BD9-81ED-4DB2-BD59-A6C34878D82A}">
                    <a16:rowId xmlns:a16="http://schemas.microsoft.com/office/drawing/2014/main" val="3182969510"/>
                  </a:ext>
                </a:extLst>
              </a:tr>
              <a:tr h="550355">
                <a:tc>
                  <a:txBody>
                    <a:bodyPr/>
                    <a:lstStyle/>
                    <a:p>
                      <a:pPr algn="ctr">
                        <a:lnSpc>
                          <a:spcPct val="107000"/>
                        </a:lnSpc>
                        <a:spcAft>
                          <a:spcPts val="0"/>
                        </a:spcAft>
                      </a:pPr>
                      <a:r>
                        <a:rPr lang="fr-FR" sz="1100" dirty="0">
                          <a:effectLst/>
                          <a:latin typeface="Open Sans" panose="020B0606030504020204" pitchFamily="34" charset="0"/>
                          <a:ea typeface="Open Sans" panose="020B0606030504020204" pitchFamily="34" charset="0"/>
                          <a:cs typeface="Open Sans" panose="020B0606030504020204" pitchFamily="34" charset="0"/>
                        </a:rPr>
                        <a:t>Co-financement</a:t>
                      </a:r>
                    </a:p>
                  </a:txBody>
                  <a:tcPr marL="68580" marR="68580" marT="0" marB="0" anchor="ctr">
                    <a:lnL w="12700" cap="flat" cmpd="sng" algn="ctr">
                      <a:solidFill>
                        <a:srgbClr val="5A90E0"/>
                      </a:solidFill>
                      <a:prstDash val="solid"/>
                      <a:round/>
                      <a:headEnd type="none" w="med" len="med"/>
                      <a:tailEnd type="none" w="med" len="med"/>
                    </a:lnL>
                    <a:lnR w="12700" cap="flat" cmpd="sng" algn="ctr">
                      <a:solidFill>
                        <a:srgbClr val="5A90E0"/>
                      </a:solidFill>
                      <a:prstDash val="solid"/>
                      <a:round/>
                      <a:headEnd type="none" w="med" len="med"/>
                      <a:tailEnd type="none" w="med" len="med"/>
                    </a:lnR>
                    <a:solidFill>
                      <a:srgbClr val="5A90E0"/>
                    </a:solidFill>
                  </a:tcPr>
                </a:tc>
                <a:tc>
                  <a:txBody>
                    <a:bodyPr/>
                    <a:lstStyle/>
                    <a:p>
                      <a:pPr>
                        <a:lnSpc>
                          <a:spcPct val="107000"/>
                        </a:lnSpc>
                        <a:spcAft>
                          <a:spcPts val="0"/>
                        </a:spcAft>
                      </a:pPr>
                      <a:r>
                        <a:rPr lang="fr-FR" sz="1100" dirty="0" smtClean="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60 % projets</a:t>
                      </a:r>
                      <a:r>
                        <a:rPr lang="fr-FR" sz="1100" baseline="0" dirty="0" smtClean="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 classiques</a:t>
                      </a:r>
                    </a:p>
                    <a:p>
                      <a:pPr>
                        <a:lnSpc>
                          <a:spcPct val="107000"/>
                        </a:lnSpc>
                        <a:spcAft>
                          <a:spcPts val="0"/>
                        </a:spcAft>
                      </a:pPr>
                      <a:r>
                        <a:rPr lang="fr-FR" sz="1100" dirty="0" smtClean="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70 % projet pilote de portefeuille de projets</a:t>
                      </a:r>
                    </a:p>
                    <a:p>
                      <a:pPr>
                        <a:lnSpc>
                          <a:spcPct val="107000"/>
                        </a:lnSpc>
                        <a:spcAft>
                          <a:spcPts val="0"/>
                        </a:spcAft>
                      </a:pPr>
                      <a:r>
                        <a:rPr lang="fr-FR" sz="1100" dirty="0" smtClean="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100 % microprojets</a:t>
                      </a:r>
                    </a:p>
                  </a:txBody>
                  <a:tcPr marL="68580" marR="68580" marT="0" marB="0" anchor="ctr">
                    <a:lnL w="12700" cap="flat" cmpd="sng" algn="ctr">
                      <a:solidFill>
                        <a:srgbClr val="5A90E0"/>
                      </a:solidFill>
                      <a:prstDash val="solid"/>
                      <a:round/>
                      <a:headEnd type="none" w="med" len="med"/>
                      <a:tailEnd type="none" w="med" len="med"/>
                    </a:lnL>
                    <a:lnR w="12700" cap="flat" cmpd="sng" algn="ctr">
                      <a:solidFill>
                        <a:srgbClr val="5A90E0"/>
                      </a:solidFill>
                      <a:prstDash val="solid"/>
                      <a:round/>
                      <a:headEnd type="none" w="med" len="med"/>
                      <a:tailEnd type="none" w="med" len="med"/>
                    </a:lnR>
                    <a:lnT w="12700" cap="flat" cmpd="sng" algn="ctr">
                      <a:solidFill>
                        <a:srgbClr val="5A90E0"/>
                      </a:solidFill>
                      <a:prstDash val="solid"/>
                      <a:round/>
                      <a:headEnd type="none" w="med" len="med"/>
                      <a:tailEnd type="none" w="med" len="med"/>
                    </a:lnT>
                    <a:lnB w="12700" cap="flat" cmpd="sng" algn="ctr">
                      <a:solidFill>
                        <a:srgbClr val="5A90E0"/>
                      </a:solidFill>
                      <a:prstDash val="solid"/>
                      <a:round/>
                      <a:headEnd type="none" w="med" len="med"/>
                      <a:tailEnd type="none" w="med" len="med"/>
                    </a:lnB>
                    <a:noFill/>
                  </a:tcPr>
                </a:tc>
                <a:extLst>
                  <a:ext uri="{0D108BD9-81ED-4DB2-BD59-A6C34878D82A}">
                    <a16:rowId xmlns:a16="http://schemas.microsoft.com/office/drawing/2014/main" val="314048308"/>
                  </a:ext>
                </a:extLst>
              </a:tr>
              <a:tr h="183452">
                <a:tc>
                  <a:txBody>
                    <a:bodyPr/>
                    <a:lstStyle/>
                    <a:p>
                      <a:pPr algn="ctr">
                        <a:lnSpc>
                          <a:spcPct val="107000"/>
                        </a:lnSpc>
                        <a:spcAft>
                          <a:spcPts val="0"/>
                        </a:spcAft>
                      </a:pPr>
                      <a:r>
                        <a:rPr lang="fr-FR" sz="1100" dirty="0">
                          <a:effectLst/>
                          <a:latin typeface="Open Sans" panose="020B0606030504020204" pitchFamily="34" charset="0"/>
                          <a:ea typeface="Open Sans" panose="020B0606030504020204" pitchFamily="34" charset="0"/>
                          <a:cs typeface="Open Sans" panose="020B0606030504020204" pitchFamily="34" charset="0"/>
                        </a:rPr>
                        <a:t>Structures éligibles</a:t>
                      </a:r>
                    </a:p>
                  </a:txBody>
                  <a:tcPr marL="68580" marR="68580" marT="0" marB="0" anchor="ctr">
                    <a:lnL w="12700" cap="flat" cmpd="sng" algn="ctr">
                      <a:solidFill>
                        <a:srgbClr val="5A90E0"/>
                      </a:solidFill>
                      <a:prstDash val="solid"/>
                      <a:round/>
                      <a:headEnd type="none" w="med" len="med"/>
                      <a:tailEnd type="none" w="med" len="med"/>
                    </a:lnL>
                    <a:lnR w="12700" cap="flat" cmpd="sng" algn="ctr">
                      <a:solidFill>
                        <a:srgbClr val="5A90E0"/>
                      </a:solidFill>
                      <a:prstDash val="solid"/>
                      <a:round/>
                      <a:headEnd type="none" w="med" len="med"/>
                      <a:tailEnd type="none" w="med" len="med"/>
                    </a:lnR>
                    <a:solidFill>
                      <a:srgbClr val="5A90E0"/>
                    </a:solidFill>
                  </a:tcPr>
                </a:tc>
                <a:tc>
                  <a:txBody>
                    <a:bodyPr/>
                    <a:lstStyle/>
                    <a:p>
                      <a:pPr>
                        <a:lnSpc>
                          <a:spcPct val="107000"/>
                        </a:lnSpc>
                        <a:spcAft>
                          <a:spcPts val="0"/>
                        </a:spcAft>
                      </a:pPr>
                      <a:r>
                        <a:rPr lang="fr-FR" sz="1100" dirty="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Public et privé</a:t>
                      </a:r>
                    </a:p>
                  </a:txBody>
                  <a:tcPr marL="68580" marR="68580" marT="0" marB="0" anchor="ctr">
                    <a:lnL w="12700" cap="flat" cmpd="sng" algn="ctr">
                      <a:solidFill>
                        <a:srgbClr val="5A90E0"/>
                      </a:solidFill>
                      <a:prstDash val="solid"/>
                      <a:round/>
                      <a:headEnd type="none" w="med" len="med"/>
                      <a:tailEnd type="none" w="med" len="med"/>
                    </a:lnL>
                    <a:lnR w="12700" cap="flat" cmpd="sng" algn="ctr">
                      <a:solidFill>
                        <a:srgbClr val="5A90E0"/>
                      </a:solidFill>
                      <a:prstDash val="solid"/>
                      <a:round/>
                      <a:headEnd type="none" w="med" len="med"/>
                      <a:tailEnd type="none" w="med" len="med"/>
                    </a:lnR>
                    <a:lnT w="12700" cap="flat" cmpd="sng" algn="ctr">
                      <a:solidFill>
                        <a:srgbClr val="5A90E0"/>
                      </a:solidFill>
                      <a:prstDash val="solid"/>
                      <a:round/>
                      <a:headEnd type="none" w="med" len="med"/>
                      <a:tailEnd type="none" w="med" len="med"/>
                    </a:lnT>
                    <a:lnB w="12700" cap="flat" cmpd="sng" algn="ctr">
                      <a:solidFill>
                        <a:srgbClr val="5A90E0"/>
                      </a:solidFill>
                      <a:prstDash val="solid"/>
                      <a:round/>
                      <a:headEnd type="none" w="med" len="med"/>
                      <a:tailEnd type="none" w="med" len="med"/>
                    </a:lnB>
                    <a:noFill/>
                  </a:tcPr>
                </a:tc>
                <a:extLst>
                  <a:ext uri="{0D108BD9-81ED-4DB2-BD59-A6C34878D82A}">
                    <a16:rowId xmlns:a16="http://schemas.microsoft.com/office/drawing/2014/main" val="3909996314"/>
                  </a:ext>
                </a:extLst>
              </a:tr>
              <a:tr h="183452">
                <a:tc>
                  <a:txBody>
                    <a:bodyPr/>
                    <a:lstStyle/>
                    <a:p>
                      <a:pPr algn="ctr">
                        <a:lnSpc>
                          <a:spcPct val="107000"/>
                        </a:lnSpc>
                        <a:spcAft>
                          <a:spcPts val="0"/>
                        </a:spcAft>
                      </a:pPr>
                      <a:r>
                        <a:rPr lang="fr-FR" sz="1100" dirty="0">
                          <a:effectLst/>
                          <a:latin typeface="Open Sans" panose="020B0606030504020204" pitchFamily="34" charset="0"/>
                          <a:ea typeface="Open Sans" panose="020B0606030504020204" pitchFamily="34" charset="0"/>
                          <a:cs typeface="Open Sans" panose="020B0606030504020204" pitchFamily="34" charset="0"/>
                        </a:rPr>
                        <a:t>Dépenses éligibles</a:t>
                      </a:r>
                    </a:p>
                  </a:txBody>
                  <a:tcPr marL="68580" marR="68580" marT="0" marB="0" anchor="ctr">
                    <a:lnL w="12700" cap="flat" cmpd="sng" algn="ctr">
                      <a:solidFill>
                        <a:srgbClr val="5A90E0"/>
                      </a:solidFill>
                      <a:prstDash val="solid"/>
                      <a:round/>
                      <a:headEnd type="none" w="med" len="med"/>
                      <a:tailEnd type="none" w="med" len="med"/>
                    </a:lnL>
                    <a:lnR w="12700" cap="flat" cmpd="sng" algn="ctr">
                      <a:solidFill>
                        <a:srgbClr val="5A90E0"/>
                      </a:solidFill>
                      <a:prstDash val="solid"/>
                      <a:round/>
                      <a:headEnd type="none" w="med" len="med"/>
                      <a:tailEnd type="none" w="med" len="med"/>
                    </a:lnR>
                    <a:solidFill>
                      <a:srgbClr val="5A90E0"/>
                    </a:solidFill>
                  </a:tcPr>
                </a:tc>
                <a:tc>
                  <a:txBody>
                    <a:bodyPr/>
                    <a:lstStyle/>
                    <a:p>
                      <a:pPr>
                        <a:lnSpc>
                          <a:spcPct val="107000"/>
                        </a:lnSpc>
                        <a:spcAft>
                          <a:spcPts val="0"/>
                        </a:spcAft>
                      </a:pPr>
                      <a:r>
                        <a:rPr lang="fr-FR" sz="1100" dirty="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Fonctionnement et Investissement</a:t>
                      </a:r>
                    </a:p>
                  </a:txBody>
                  <a:tcPr marL="68580" marR="68580" marT="0" marB="0" anchor="ctr">
                    <a:lnL w="12700" cap="flat" cmpd="sng" algn="ctr">
                      <a:solidFill>
                        <a:srgbClr val="5A90E0"/>
                      </a:solidFill>
                      <a:prstDash val="solid"/>
                      <a:round/>
                      <a:headEnd type="none" w="med" len="med"/>
                      <a:tailEnd type="none" w="med" len="med"/>
                    </a:lnL>
                    <a:lnR w="12700" cap="flat" cmpd="sng" algn="ctr">
                      <a:solidFill>
                        <a:srgbClr val="5A90E0"/>
                      </a:solidFill>
                      <a:prstDash val="solid"/>
                      <a:round/>
                      <a:headEnd type="none" w="med" len="med"/>
                      <a:tailEnd type="none" w="med" len="med"/>
                    </a:lnR>
                    <a:lnT w="12700" cap="flat" cmpd="sng" algn="ctr">
                      <a:solidFill>
                        <a:srgbClr val="5A90E0"/>
                      </a:solidFill>
                      <a:prstDash val="solid"/>
                      <a:round/>
                      <a:headEnd type="none" w="med" len="med"/>
                      <a:tailEnd type="none" w="med" len="med"/>
                    </a:lnT>
                    <a:lnB w="12700" cap="flat" cmpd="sng" algn="ctr">
                      <a:solidFill>
                        <a:srgbClr val="5A90E0"/>
                      </a:solidFill>
                      <a:prstDash val="solid"/>
                      <a:round/>
                      <a:headEnd type="none" w="med" len="med"/>
                      <a:tailEnd type="none" w="med" len="med"/>
                    </a:lnB>
                    <a:noFill/>
                  </a:tcPr>
                </a:tc>
                <a:extLst>
                  <a:ext uri="{0D108BD9-81ED-4DB2-BD59-A6C34878D82A}">
                    <a16:rowId xmlns:a16="http://schemas.microsoft.com/office/drawing/2014/main" val="3697496984"/>
                  </a:ext>
                </a:extLst>
              </a:tr>
              <a:tr h="1222058">
                <a:tc>
                  <a:txBody>
                    <a:bodyPr/>
                    <a:lstStyle/>
                    <a:p>
                      <a:pPr algn="ctr">
                        <a:lnSpc>
                          <a:spcPct val="107000"/>
                        </a:lnSpc>
                        <a:spcAft>
                          <a:spcPts val="0"/>
                        </a:spcAft>
                      </a:pPr>
                      <a:r>
                        <a:rPr lang="fr-FR" sz="1100" b="0" dirty="0" smtClean="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2er AAP </a:t>
                      </a:r>
                    </a:p>
                    <a:p>
                      <a:pPr algn="ctr">
                        <a:lnSpc>
                          <a:spcPct val="107000"/>
                        </a:lnSpc>
                        <a:spcAft>
                          <a:spcPts val="0"/>
                        </a:spcAft>
                      </a:pPr>
                      <a:r>
                        <a:rPr lang="fr-FR" sz="1100" b="0" dirty="0" smtClean="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(dates à confirmer)</a:t>
                      </a:r>
                    </a:p>
                  </a:txBody>
                  <a:tcPr marL="68580" marR="68580" marT="0" marB="0" anchor="ctr">
                    <a:lnL w="12700" cap="flat" cmpd="sng" algn="ctr">
                      <a:solidFill>
                        <a:srgbClr val="5A90E0"/>
                      </a:solidFill>
                      <a:prstDash val="solid"/>
                      <a:round/>
                      <a:headEnd type="none" w="med" len="med"/>
                      <a:tailEnd type="none" w="med" len="med"/>
                    </a:lnL>
                    <a:lnR w="12700" cap="flat" cmpd="sng" algn="ctr">
                      <a:solidFill>
                        <a:srgbClr val="5A90E0"/>
                      </a:solidFill>
                      <a:prstDash val="solid"/>
                      <a:round/>
                      <a:headEnd type="none" w="med" len="med"/>
                      <a:tailEnd type="none" w="med" len="med"/>
                    </a:lnR>
                    <a:solidFill>
                      <a:srgbClr val="5A90E0"/>
                    </a:solidFill>
                  </a:tcPr>
                </a:tc>
                <a:tc>
                  <a:txBody>
                    <a:bodyPr/>
                    <a:lstStyle/>
                    <a:p>
                      <a:pPr>
                        <a:lnSpc>
                          <a:spcPct val="107000"/>
                        </a:lnSpc>
                        <a:spcAft>
                          <a:spcPts val="800"/>
                        </a:spcAft>
                      </a:pPr>
                      <a:r>
                        <a:rPr lang="fr-FR" sz="1100" baseline="0" dirty="0" smtClean="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Phase 1 : ouverture mai 2024, dépôt octobre 2024</a:t>
                      </a:r>
                    </a:p>
                    <a:p>
                      <a:pPr>
                        <a:lnSpc>
                          <a:spcPct val="107000"/>
                        </a:lnSpc>
                        <a:spcAft>
                          <a:spcPts val="800"/>
                        </a:spcAft>
                      </a:pPr>
                      <a:r>
                        <a:rPr lang="fr-FR" sz="1100" baseline="0" dirty="0" smtClean="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Notification résultats phase 1 : février 2025</a:t>
                      </a:r>
                    </a:p>
                    <a:p>
                      <a:pPr>
                        <a:lnSpc>
                          <a:spcPct val="107000"/>
                        </a:lnSpc>
                        <a:spcAft>
                          <a:spcPts val="800"/>
                        </a:spcAft>
                      </a:pPr>
                      <a:r>
                        <a:rPr lang="fr-FR" sz="1100" baseline="0" dirty="0" smtClean="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Phase 2 : dépôt mi-avril 2025</a:t>
                      </a:r>
                    </a:p>
                    <a:p>
                      <a:pPr>
                        <a:lnSpc>
                          <a:spcPct val="107000"/>
                        </a:lnSpc>
                        <a:spcAft>
                          <a:spcPts val="800"/>
                        </a:spcAft>
                      </a:pPr>
                      <a:r>
                        <a:rPr lang="fr-FR" sz="1100" baseline="0" dirty="0" smtClean="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Notification résultats phase 2 : juillet 2025</a:t>
                      </a:r>
                    </a:p>
                    <a:p>
                      <a:pPr>
                        <a:lnSpc>
                          <a:spcPct val="107000"/>
                        </a:lnSpc>
                        <a:spcAft>
                          <a:spcPts val="800"/>
                        </a:spcAft>
                      </a:pPr>
                      <a:r>
                        <a:rPr lang="fr-FR" sz="1100" baseline="0" dirty="0" smtClean="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Lancement projets acceptés : septembre 2025 au plus tôt</a:t>
                      </a:r>
                    </a:p>
                  </a:txBody>
                  <a:tcPr marL="68580" marR="68580" marT="0" marB="0" anchor="ctr">
                    <a:lnL w="12700" cap="flat" cmpd="sng" algn="ctr">
                      <a:solidFill>
                        <a:srgbClr val="5A90E0"/>
                      </a:solidFill>
                      <a:prstDash val="solid"/>
                      <a:round/>
                      <a:headEnd type="none" w="med" len="med"/>
                      <a:tailEnd type="none" w="med" len="med"/>
                    </a:lnL>
                    <a:lnR w="12700" cap="flat" cmpd="sng" algn="ctr">
                      <a:solidFill>
                        <a:srgbClr val="5A90E0"/>
                      </a:solidFill>
                      <a:prstDash val="solid"/>
                      <a:round/>
                      <a:headEnd type="none" w="med" len="med"/>
                      <a:tailEnd type="none" w="med" len="med"/>
                    </a:lnR>
                    <a:lnT w="12700" cap="flat" cmpd="sng" algn="ctr">
                      <a:solidFill>
                        <a:srgbClr val="5A90E0"/>
                      </a:solidFill>
                      <a:prstDash val="solid"/>
                      <a:round/>
                      <a:headEnd type="none" w="med" len="med"/>
                      <a:tailEnd type="none" w="med" len="med"/>
                    </a:lnT>
                    <a:lnB w="12700" cap="flat" cmpd="sng" algn="ctr">
                      <a:solidFill>
                        <a:srgbClr val="5A90E0"/>
                      </a:solidFill>
                      <a:prstDash val="solid"/>
                      <a:round/>
                      <a:headEnd type="none" w="med" len="med"/>
                      <a:tailEnd type="none" w="med" len="med"/>
                    </a:lnB>
                    <a:noFill/>
                  </a:tcPr>
                </a:tc>
                <a:extLst>
                  <a:ext uri="{0D108BD9-81ED-4DB2-BD59-A6C34878D82A}">
                    <a16:rowId xmlns:a16="http://schemas.microsoft.com/office/drawing/2014/main" val="4243127753"/>
                  </a:ext>
                </a:extLst>
              </a:tr>
              <a:tr h="702755">
                <a:tc>
                  <a:txBody>
                    <a:bodyPr/>
                    <a:lstStyle/>
                    <a:p>
                      <a:pPr algn="ctr">
                        <a:lnSpc>
                          <a:spcPct val="107000"/>
                        </a:lnSpc>
                        <a:spcAft>
                          <a:spcPts val="0"/>
                        </a:spcAft>
                      </a:pPr>
                      <a:r>
                        <a:rPr lang="fr-FR" sz="1100" dirty="0" smtClean="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Appel à micro projets</a:t>
                      </a:r>
                    </a:p>
                    <a:p>
                      <a:pPr algn="ctr">
                        <a:lnSpc>
                          <a:spcPct val="107000"/>
                        </a:lnSpc>
                        <a:spcAft>
                          <a:spcPts val="0"/>
                        </a:spcAft>
                      </a:pPr>
                      <a:r>
                        <a:rPr lang="fr-FR" sz="1100" dirty="0" smtClean="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(dates à confirmer)</a:t>
                      </a:r>
                      <a:endParaRPr lang="fr-FR" sz="11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5A90E0"/>
                      </a:solidFill>
                      <a:prstDash val="solid"/>
                      <a:round/>
                      <a:headEnd type="none" w="med" len="med"/>
                      <a:tailEnd type="none" w="med" len="med"/>
                    </a:lnL>
                    <a:lnR w="12700" cap="flat" cmpd="sng" algn="ctr">
                      <a:solidFill>
                        <a:srgbClr val="5A90E0"/>
                      </a:solidFill>
                      <a:prstDash val="solid"/>
                      <a:round/>
                      <a:headEnd type="none" w="med" len="med"/>
                      <a:tailEnd type="none" w="med" len="med"/>
                    </a:lnR>
                    <a:solidFill>
                      <a:srgbClr val="5A90E0"/>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1100" b="1" dirty="0" smtClean="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Ouverture :</a:t>
                      </a:r>
                      <a:r>
                        <a:rPr lang="fr-FR" sz="1100" b="1" baseline="0" dirty="0" smtClean="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 </a:t>
                      </a:r>
                      <a:r>
                        <a:rPr lang="fr-FR" sz="1100" b="1" dirty="0" smtClean="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mi-mars 2024, dépôt mi-mai 2024</a:t>
                      </a:r>
                      <a:endParaRPr lang="fr-FR" sz="1100" b="1" baseline="0" dirty="0" smtClean="0">
                        <a:solidFill>
                          <a:srgbClr val="343C9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fr-FR" sz="1100" b="1" baseline="0" dirty="0" smtClean="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Notification de résultats : juillet 2024</a:t>
                      </a:r>
                    </a:p>
                    <a:p>
                      <a:pPr marL="0" marR="0" lvl="0" indent="0" algn="l" defTabSz="914400" rtl="0" eaLnBrk="1" fontAlgn="auto" latinLnBrk="0" hangingPunct="1">
                        <a:lnSpc>
                          <a:spcPct val="107000"/>
                        </a:lnSpc>
                        <a:spcBef>
                          <a:spcPts val="0"/>
                        </a:spcBef>
                        <a:spcAft>
                          <a:spcPts val="800"/>
                        </a:spcAft>
                        <a:buClrTx/>
                        <a:buSzTx/>
                        <a:buFontTx/>
                        <a:buNone/>
                        <a:tabLst/>
                        <a:defRPr/>
                      </a:pPr>
                      <a:r>
                        <a:rPr lang="fr-FR" sz="1100" b="1" baseline="0" dirty="0" smtClean="0">
                          <a:solidFill>
                            <a:srgbClr val="343C94"/>
                          </a:solidFill>
                          <a:effectLst/>
                          <a:latin typeface="Open Sans" panose="020B0606030504020204" pitchFamily="34" charset="0"/>
                          <a:ea typeface="Open Sans" panose="020B0606030504020204" pitchFamily="34" charset="0"/>
                          <a:cs typeface="Open Sans" panose="020B0606030504020204" pitchFamily="34" charset="0"/>
                        </a:rPr>
                        <a:t>Lancement micro-projets acceptés : septembre 2024 au plus tôt</a:t>
                      </a:r>
                    </a:p>
                  </a:txBody>
                  <a:tcPr marL="68580" marR="68580" marT="0" marB="0" anchor="ctr">
                    <a:lnL w="12700" cap="flat" cmpd="sng" algn="ctr">
                      <a:solidFill>
                        <a:srgbClr val="5A90E0"/>
                      </a:solidFill>
                      <a:prstDash val="solid"/>
                      <a:round/>
                      <a:headEnd type="none" w="med" len="med"/>
                      <a:tailEnd type="none" w="med" len="med"/>
                    </a:lnL>
                    <a:lnR w="12700" cap="flat" cmpd="sng" algn="ctr">
                      <a:solidFill>
                        <a:srgbClr val="5A90E0"/>
                      </a:solidFill>
                      <a:prstDash val="solid"/>
                      <a:round/>
                      <a:headEnd type="none" w="med" len="med"/>
                      <a:tailEnd type="none" w="med" len="med"/>
                    </a:lnR>
                    <a:lnT w="12700" cap="flat" cmpd="sng" algn="ctr">
                      <a:solidFill>
                        <a:srgbClr val="5A90E0"/>
                      </a:solidFill>
                      <a:prstDash val="solid"/>
                      <a:round/>
                      <a:headEnd type="none" w="med" len="med"/>
                      <a:tailEnd type="none" w="med" len="med"/>
                    </a:lnT>
                    <a:lnB w="12700" cap="flat" cmpd="sng" algn="ctr">
                      <a:solidFill>
                        <a:srgbClr val="5A90E0"/>
                      </a:solidFill>
                      <a:prstDash val="solid"/>
                      <a:round/>
                      <a:headEnd type="none" w="med" len="med"/>
                      <a:tailEnd type="none" w="med" len="med"/>
                    </a:lnB>
                    <a:noFill/>
                  </a:tcPr>
                </a:tc>
                <a:extLst>
                  <a:ext uri="{0D108BD9-81ED-4DB2-BD59-A6C34878D82A}">
                    <a16:rowId xmlns:a16="http://schemas.microsoft.com/office/drawing/2014/main" val="4201100895"/>
                  </a:ext>
                </a:extLst>
              </a:tr>
              <a:tr h="55035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fr-FR" sz="1100" b="1" i="0" u="none" strike="noStrike" kern="1200" cap="none" spc="0" normalizeH="0" baseline="0" noProof="0" dirty="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1100" b="1" i="0" u="none" strike="noStrike" kern="1200" cap="none" spc="0" normalizeH="0" baseline="0" noProof="0" dirty="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Durée</a:t>
                      </a:r>
                    </a:p>
                    <a:p>
                      <a:pPr algn="ctr">
                        <a:lnSpc>
                          <a:spcPct val="107000"/>
                        </a:lnSpc>
                        <a:spcAft>
                          <a:spcPts val="0"/>
                        </a:spcAft>
                      </a:pPr>
                      <a:endParaRPr lang="fr-FR" sz="11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5A90E0"/>
                      </a:solidFill>
                      <a:prstDash val="solid"/>
                      <a:round/>
                      <a:headEnd type="none" w="med" len="med"/>
                      <a:tailEnd type="none" w="med" len="med"/>
                    </a:lnL>
                    <a:lnR w="12700" cap="flat" cmpd="sng" algn="ctr">
                      <a:solidFill>
                        <a:srgbClr val="5A90E0"/>
                      </a:solidFill>
                      <a:prstDash val="solid"/>
                      <a:round/>
                      <a:headEnd type="none" w="med" len="med"/>
                      <a:tailEnd type="none" w="med" len="med"/>
                    </a:lnR>
                    <a:lnB w="12700" cap="flat" cmpd="sng" algn="ctr">
                      <a:solidFill>
                        <a:srgbClr val="5A90E0"/>
                      </a:solidFill>
                      <a:prstDash val="solid"/>
                      <a:round/>
                      <a:headEnd type="none" w="med" len="med"/>
                      <a:tailEnd type="none" w="med" len="med"/>
                    </a:lnB>
                    <a:solidFill>
                      <a:srgbClr val="5A90E0"/>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dirty="0" smtClean="0">
                          <a:ln>
                            <a:noFill/>
                          </a:ln>
                          <a:solidFill>
                            <a:srgbClr val="343C94"/>
                          </a:solidFill>
                          <a:effectLst/>
                          <a:uLnTx/>
                          <a:uFillTx/>
                          <a:latin typeface="Open Sans" panose="020B0606030504020204" pitchFamily="34" charset="0"/>
                          <a:ea typeface="Open Sans" panose="020B0606030504020204" pitchFamily="34" charset="0"/>
                          <a:cs typeface="Open Sans" panose="020B0606030504020204" pitchFamily="34" charset="0"/>
                        </a:rPr>
                        <a:t>Environ 4 ans pour les projets et 18 mois pour les micro-projets</a:t>
                      </a:r>
                      <a:endParaRPr lang="fr-FR" sz="1100" b="1" dirty="0">
                        <a:solidFill>
                          <a:srgbClr val="343C94"/>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5A90E0"/>
                      </a:solidFill>
                      <a:prstDash val="solid"/>
                      <a:round/>
                      <a:headEnd type="none" w="med" len="med"/>
                      <a:tailEnd type="none" w="med" len="med"/>
                    </a:lnL>
                    <a:lnR w="12700" cap="flat" cmpd="sng" algn="ctr">
                      <a:solidFill>
                        <a:srgbClr val="5A90E0"/>
                      </a:solidFill>
                      <a:prstDash val="solid"/>
                      <a:round/>
                      <a:headEnd type="none" w="med" len="med"/>
                      <a:tailEnd type="none" w="med" len="med"/>
                    </a:lnR>
                    <a:lnT w="12700" cap="flat" cmpd="sng" algn="ctr">
                      <a:solidFill>
                        <a:srgbClr val="5A90E0"/>
                      </a:solidFill>
                      <a:prstDash val="solid"/>
                      <a:round/>
                      <a:headEnd type="none" w="med" len="med"/>
                      <a:tailEnd type="none" w="med" len="med"/>
                    </a:lnT>
                    <a:lnB w="12700" cap="flat" cmpd="sng" algn="ctr">
                      <a:solidFill>
                        <a:srgbClr val="5A90E0"/>
                      </a:solidFill>
                      <a:prstDash val="solid"/>
                      <a:round/>
                      <a:headEnd type="none" w="med" len="med"/>
                      <a:tailEnd type="none" w="med" len="med"/>
                    </a:lnB>
                    <a:noFill/>
                  </a:tcPr>
                </a:tc>
                <a:extLst>
                  <a:ext uri="{0D108BD9-81ED-4DB2-BD59-A6C34878D82A}">
                    <a16:rowId xmlns:a16="http://schemas.microsoft.com/office/drawing/2014/main" val="3156565229"/>
                  </a:ext>
                </a:extLst>
              </a:tr>
            </a:tbl>
          </a:graphicData>
        </a:graphic>
      </p:graphicFrame>
    </p:spTree>
    <p:extLst>
      <p:ext uri="{BB962C8B-B14F-4D97-AF65-F5344CB8AC3E}">
        <p14:creationId xmlns:p14="http://schemas.microsoft.com/office/powerpoint/2010/main" val="3601890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sp>
        <p:nvSpPr>
          <p:cNvPr id="7" name="ZoneTexte 6"/>
          <p:cNvSpPr txBox="1"/>
          <p:nvPr/>
        </p:nvSpPr>
        <p:spPr>
          <a:xfrm>
            <a:off x="145714" y="1261844"/>
            <a:ext cx="8744798" cy="461665"/>
          </a:xfrm>
          <a:prstGeom prst="rect">
            <a:avLst/>
          </a:prstGeom>
          <a:noFill/>
        </p:spPr>
        <p:txBody>
          <a:bodyPr wrap="square" rtlCol="0">
            <a:spAutoFit/>
          </a:bodyPr>
          <a:lstStyle/>
          <a:p>
            <a:pPr algn="ctr"/>
            <a:r>
              <a:rPr lang="fr-FR" sz="2400" b="1" dirty="0" smtClean="0"/>
              <a:t>Exemple de projet Interreg V : DEMO</a:t>
            </a:r>
            <a:endParaRPr lang="fr-FR" sz="2100" b="1" dirty="0"/>
          </a:p>
        </p:txBody>
      </p:sp>
      <p:sp>
        <p:nvSpPr>
          <p:cNvPr id="3" name="ZoneTexte 2"/>
          <p:cNvSpPr txBox="1"/>
          <p:nvPr/>
        </p:nvSpPr>
        <p:spPr>
          <a:xfrm>
            <a:off x="145714" y="1809189"/>
            <a:ext cx="8744798" cy="3416320"/>
          </a:xfrm>
          <a:prstGeom prst="rect">
            <a:avLst/>
          </a:prstGeom>
          <a:noFill/>
        </p:spPr>
        <p:txBody>
          <a:bodyPr wrap="square" rtlCol="0">
            <a:spAutoFit/>
          </a:bodyPr>
          <a:lstStyle/>
          <a:p>
            <a:pPr algn="just"/>
            <a:r>
              <a:rPr lang="fr-FR" sz="1350" dirty="0"/>
              <a:t>Durabilité et Écologie dans le secteur de la Musique et de ses Opérateurs</a:t>
            </a:r>
          </a:p>
          <a:p>
            <a:pPr algn="just"/>
            <a:endParaRPr lang="fr-FR" sz="1350" dirty="0"/>
          </a:p>
          <a:p>
            <a:pPr algn="just"/>
            <a:r>
              <a:rPr lang="fr-FR" sz="1350" dirty="0" smtClean="0"/>
              <a:t>Objectifs </a:t>
            </a:r>
            <a:r>
              <a:rPr lang="fr-FR" sz="1350" dirty="0"/>
              <a:t>principaux :</a:t>
            </a:r>
          </a:p>
          <a:p>
            <a:pPr algn="just"/>
            <a:r>
              <a:rPr lang="fr-FR" sz="1350" dirty="0" smtClean="0"/>
              <a:t>    </a:t>
            </a:r>
            <a:r>
              <a:rPr lang="fr-FR" sz="1350" dirty="0"/>
              <a:t>Créer des synergies transfrontalières entre le monde de la culture et du développement durable</a:t>
            </a:r>
          </a:p>
          <a:p>
            <a:pPr algn="just"/>
            <a:r>
              <a:rPr lang="fr-FR" sz="1350" dirty="0"/>
              <a:t>    Favoriser la prise de conscience collective et la dynamique de changement de comportements = exigence d’éco-responsabilité</a:t>
            </a:r>
          </a:p>
          <a:p>
            <a:pPr algn="just"/>
            <a:endParaRPr lang="fr-FR" sz="1350" dirty="0"/>
          </a:p>
          <a:p>
            <a:pPr algn="just"/>
            <a:r>
              <a:rPr lang="fr-FR" sz="1350" dirty="0" smtClean="0"/>
              <a:t>Actions menées :</a:t>
            </a:r>
            <a:endParaRPr lang="fr-FR" sz="1350" dirty="0"/>
          </a:p>
          <a:p>
            <a:pPr algn="just"/>
            <a:r>
              <a:rPr lang="fr-FR" sz="1350" dirty="0" smtClean="0"/>
              <a:t>    </a:t>
            </a:r>
            <a:r>
              <a:rPr lang="fr-FR" sz="1350" dirty="0"/>
              <a:t>Dans le champ environnemental : LED – transport électrique – tri et limitation des déchets -produits bio – point de collecte – installation solaire – chauffage – eau…</a:t>
            </a:r>
          </a:p>
          <a:p>
            <a:pPr algn="just"/>
            <a:r>
              <a:rPr lang="fr-FR" sz="1350" dirty="0"/>
              <a:t>    Dans le champ social : accessibilité (personnes en situation d’handicap, personnes à faibles revenus) – formation des bénévoles – prévention des risques auditifs et liés à la fête…</a:t>
            </a:r>
          </a:p>
          <a:p>
            <a:pPr algn="just"/>
            <a:r>
              <a:rPr lang="fr-FR" sz="1350" dirty="0"/>
              <a:t>    Dans le champ économique : politique d’achats responsables – produit locaux et de culture équitable coopérative et mutualisation de matériels et de services – offre touristique – filière toilettes sèches / poubelles – chantier de réinsertion professionnelle – atelier de transfert de savoir faire</a:t>
            </a:r>
          </a:p>
          <a:p>
            <a:pPr algn="just"/>
            <a:endParaRPr lang="fr-FR" sz="1350" dirty="0" smtClean="0"/>
          </a:p>
        </p:txBody>
      </p:sp>
    </p:spTree>
    <p:extLst>
      <p:ext uri="{BB962C8B-B14F-4D97-AF65-F5344CB8AC3E}">
        <p14:creationId xmlns:p14="http://schemas.microsoft.com/office/powerpoint/2010/main" val="838715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sp>
        <p:nvSpPr>
          <p:cNvPr id="7" name="ZoneTexte 6"/>
          <p:cNvSpPr txBox="1"/>
          <p:nvPr/>
        </p:nvSpPr>
        <p:spPr>
          <a:xfrm>
            <a:off x="145714" y="1261844"/>
            <a:ext cx="8744798" cy="461665"/>
          </a:xfrm>
          <a:prstGeom prst="rect">
            <a:avLst/>
          </a:prstGeom>
          <a:noFill/>
        </p:spPr>
        <p:txBody>
          <a:bodyPr wrap="square" rtlCol="0">
            <a:spAutoFit/>
          </a:bodyPr>
          <a:lstStyle/>
          <a:p>
            <a:pPr algn="ctr"/>
            <a:r>
              <a:rPr lang="fr-FR" sz="2400" b="1" dirty="0" smtClean="0"/>
              <a:t>Exemple de projet Interreg V : DEMO</a:t>
            </a:r>
            <a:endParaRPr lang="fr-FR" sz="2100" b="1" dirty="0"/>
          </a:p>
        </p:txBody>
      </p:sp>
      <p:sp>
        <p:nvSpPr>
          <p:cNvPr id="3" name="ZoneTexte 2"/>
          <p:cNvSpPr txBox="1"/>
          <p:nvPr/>
        </p:nvSpPr>
        <p:spPr>
          <a:xfrm>
            <a:off x="145714" y="1809189"/>
            <a:ext cx="8744798" cy="3416320"/>
          </a:xfrm>
          <a:prstGeom prst="rect">
            <a:avLst/>
          </a:prstGeom>
          <a:noFill/>
        </p:spPr>
        <p:txBody>
          <a:bodyPr wrap="square" rtlCol="0">
            <a:spAutoFit/>
          </a:bodyPr>
          <a:lstStyle/>
          <a:p>
            <a:pPr algn="just"/>
            <a:r>
              <a:rPr lang="fr-FR" sz="1350" dirty="0"/>
              <a:t> 3,6 € millions de budget total (1,8 millions € de part FEDER)</a:t>
            </a:r>
          </a:p>
          <a:p>
            <a:pPr algn="just"/>
            <a:endParaRPr lang="fr-FR" sz="1350" dirty="0"/>
          </a:p>
          <a:p>
            <a:pPr algn="just"/>
            <a:r>
              <a:rPr lang="fr-FR" sz="1350" dirty="0"/>
              <a:t>Les partenaires</a:t>
            </a:r>
          </a:p>
          <a:p>
            <a:pPr algn="just"/>
            <a:endParaRPr lang="fr-FR" sz="1350" dirty="0"/>
          </a:p>
          <a:p>
            <a:pPr algn="just"/>
            <a:r>
              <a:rPr lang="fr-FR" sz="1350" dirty="0" smtClean="0"/>
              <a:t>3 </a:t>
            </a:r>
            <a:r>
              <a:rPr lang="fr-FR" sz="1350" dirty="0"/>
              <a:t>FESTIVALS :</a:t>
            </a:r>
          </a:p>
          <a:p>
            <a:pPr algn="just"/>
            <a:r>
              <a:rPr lang="fr-FR" sz="1350" dirty="0" smtClean="0"/>
              <a:t>    </a:t>
            </a:r>
            <a:r>
              <a:rPr lang="fr-FR" sz="1350" dirty="0"/>
              <a:t>Dour Festival (en association avec 3D ASBL), Dour, Belgique</a:t>
            </a:r>
          </a:p>
          <a:p>
            <a:pPr algn="just"/>
            <a:r>
              <a:rPr lang="fr-FR" sz="1350" dirty="0"/>
              <a:t>    Le Cabaret Vert (organisé par </a:t>
            </a:r>
            <a:r>
              <a:rPr lang="fr-FR" sz="1350" dirty="0" err="1"/>
              <a:t>Flap</a:t>
            </a:r>
            <a:r>
              <a:rPr lang="fr-FR" sz="1350" dirty="0"/>
              <a:t>), Charleville-Mézières, France</a:t>
            </a:r>
          </a:p>
          <a:p>
            <a:pPr algn="just"/>
            <a:r>
              <a:rPr lang="fr-FR" sz="1350" dirty="0"/>
              <a:t>    </a:t>
            </a:r>
            <a:r>
              <a:rPr lang="fr-FR" sz="1350" dirty="0" err="1"/>
              <a:t>IeperFest</a:t>
            </a:r>
            <a:r>
              <a:rPr lang="fr-FR" sz="1350" dirty="0"/>
              <a:t>, Ypres, Belgique</a:t>
            </a:r>
          </a:p>
          <a:p>
            <a:pPr algn="just"/>
            <a:endParaRPr lang="fr-FR" sz="1350" dirty="0"/>
          </a:p>
          <a:p>
            <a:pPr algn="just"/>
            <a:r>
              <a:rPr lang="fr-FR" sz="1350" dirty="0"/>
              <a:t>5 STRUCTURES CULTURELLES :</a:t>
            </a:r>
          </a:p>
          <a:p>
            <a:pPr algn="just"/>
            <a:r>
              <a:rPr lang="fr-FR" sz="1350" dirty="0" smtClean="0"/>
              <a:t>    </a:t>
            </a:r>
            <a:r>
              <a:rPr lang="fr-FR" sz="1350" dirty="0"/>
              <a:t>Le Grand Mix, Tourcoing, France</a:t>
            </a:r>
          </a:p>
          <a:p>
            <a:pPr algn="just"/>
            <a:r>
              <a:rPr lang="fr-FR" sz="1350" dirty="0"/>
              <a:t>    Les 4Ecluses, Dunkerque, France</a:t>
            </a:r>
          </a:p>
          <a:p>
            <a:pPr algn="just"/>
            <a:r>
              <a:rPr lang="fr-FR" sz="1350" dirty="0"/>
              <a:t>    Wilde </a:t>
            </a:r>
            <a:r>
              <a:rPr lang="fr-FR" sz="1350" dirty="0" err="1"/>
              <a:t>Westen</a:t>
            </a:r>
            <a:r>
              <a:rPr lang="fr-FR" sz="1350" dirty="0"/>
              <a:t> (FKA De </a:t>
            </a:r>
            <a:r>
              <a:rPr lang="fr-FR" sz="1350" dirty="0" err="1"/>
              <a:t>Kreun</a:t>
            </a:r>
            <a:r>
              <a:rPr lang="fr-FR" sz="1350" dirty="0"/>
              <a:t>), Courtrai, Belgique</a:t>
            </a:r>
          </a:p>
          <a:p>
            <a:pPr algn="just"/>
            <a:r>
              <a:rPr lang="fr-FR" sz="1350" dirty="0"/>
              <a:t>    4AD, Dixmude, Belgique</a:t>
            </a:r>
          </a:p>
          <a:p>
            <a:pPr algn="just"/>
            <a:r>
              <a:rPr lang="fr-FR" sz="1350" dirty="0"/>
              <a:t>    Le centre culturel René Magritte, Lessines, Belgique</a:t>
            </a:r>
          </a:p>
          <a:p>
            <a:pPr algn="just"/>
            <a:endParaRPr lang="fr-FR" sz="1350" dirty="0"/>
          </a:p>
        </p:txBody>
      </p:sp>
      <p:sp>
        <p:nvSpPr>
          <p:cNvPr id="2" name="ZoneTexte 1"/>
          <p:cNvSpPr txBox="1"/>
          <p:nvPr/>
        </p:nvSpPr>
        <p:spPr>
          <a:xfrm>
            <a:off x="5170635" y="2598474"/>
            <a:ext cx="3565502" cy="1200329"/>
          </a:xfrm>
          <a:prstGeom prst="rect">
            <a:avLst/>
          </a:prstGeom>
          <a:noFill/>
        </p:spPr>
        <p:txBody>
          <a:bodyPr wrap="square" rtlCol="0">
            <a:spAutoFit/>
          </a:bodyPr>
          <a:lstStyle/>
          <a:p>
            <a:pPr algn="just"/>
            <a:r>
              <a:rPr lang="fr-FR" sz="1350" dirty="0"/>
              <a:t>3 STRUCTURES DEVELOPPEMENT DURABLE :</a:t>
            </a:r>
          </a:p>
          <a:p>
            <a:pPr algn="just"/>
            <a:r>
              <a:rPr lang="fr-FR" sz="1350" dirty="0"/>
              <a:t>    </a:t>
            </a:r>
            <a:r>
              <a:rPr lang="fr-FR" sz="1350" dirty="0" err="1"/>
              <a:t>ExtraCité</a:t>
            </a:r>
            <a:r>
              <a:rPr lang="fr-FR" sz="1350" dirty="0"/>
              <a:t>, Lille, France</a:t>
            </a:r>
          </a:p>
          <a:p>
            <a:pPr algn="just"/>
            <a:r>
              <a:rPr lang="fr-FR" sz="1350" dirty="0"/>
              <a:t>    IDEA, Mons, Belgique</a:t>
            </a:r>
          </a:p>
          <a:p>
            <a:pPr algn="just"/>
            <a:r>
              <a:rPr lang="fr-FR" sz="1350" dirty="0"/>
              <a:t>    IMOG, Harelbeke, Belgique</a:t>
            </a:r>
          </a:p>
          <a:p>
            <a:endParaRPr lang="fr-FR" dirty="0"/>
          </a:p>
        </p:txBody>
      </p:sp>
    </p:spTree>
    <p:extLst>
      <p:ext uri="{BB962C8B-B14F-4D97-AF65-F5344CB8AC3E}">
        <p14:creationId xmlns:p14="http://schemas.microsoft.com/office/powerpoint/2010/main" val="92985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3"/>
          </p:nvPr>
        </p:nvSpPr>
        <p:spPr/>
        <p:txBody>
          <a:bodyPr/>
          <a:lstStyle/>
          <a:p>
            <a:endParaRPr lang="fr-FR"/>
          </a:p>
        </p:txBody>
      </p:sp>
      <p:sp>
        <p:nvSpPr>
          <p:cNvPr id="4" name="Titre 3"/>
          <p:cNvSpPr>
            <a:spLocks noGrp="1"/>
          </p:cNvSpPr>
          <p:nvPr>
            <p:ph type="title"/>
          </p:nvPr>
        </p:nvSpPr>
        <p:spPr>
          <a:xfrm>
            <a:off x="197557" y="250923"/>
            <a:ext cx="8041279" cy="515055"/>
          </a:xfrm>
        </p:spPr>
        <p:txBody>
          <a:bodyPr>
            <a:normAutofit fontScale="90000"/>
          </a:bodyPr>
          <a:lstStyle/>
          <a:p>
            <a:r>
              <a:rPr lang="fr-FR" sz="2400" dirty="0" smtClean="0"/>
              <a:t>outils et gouvernance : </a:t>
            </a:r>
            <a:r>
              <a:rPr lang="fr-FR" sz="2400" dirty="0"/>
              <a:t/>
            </a:r>
            <a:br>
              <a:rPr lang="fr-FR" sz="2400" dirty="0"/>
            </a:br>
            <a:endParaRPr lang="fr-FR" sz="2400" dirty="0"/>
          </a:p>
        </p:txBody>
      </p:sp>
      <p:sp>
        <p:nvSpPr>
          <p:cNvPr id="6" name="Espace réservé du contenu 1"/>
          <p:cNvSpPr>
            <a:spLocks noGrp="1"/>
          </p:cNvSpPr>
          <p:nvPr>
            <p:ph idx="1"/>
          </p:nvPr>
        </p:nvSpPr>
        <p:spPr>
          <a:xfrm>
            <a:off x="254707" y="1257300"/>
            <a:ext cx="8730074" cy="1534995"/>
          </a:xfrm>
        </p:spPr>
        <p:txBody>
          <a:bodyPr>
            <a:normAutofit/>
          </a:bodyPr>
          <a:lstStyle/>
          <a:p>
            <a:pPr>
              <a:buFont typeface="Wingdings" pitchFamily="2" charset="2"/>
              <a:buChar char="§"/>
            </a:pPr>
            <a:r>
              <a:rPr lang="fr-FR" sz="2400" b="1" dirty="0" smtClean="0">
                <a:latin typeface="Calibri" panose="020F0502020204030204" pitchFamily="34" charset="0"/>
                <a:cs typeface="Calibri" panose="020F0502020204030204" pitchFamily="34" charset="0"/>
              </a:rPr>
              <a:t>Deux </a:t>
            </a:r>
            <a:r>
              <a:rPr lang="fr-FR" sz="2400" b="1" dirty="0">
                <a:latin typeface="Calibri" panose="020F0502020204030204" pitchFamily="34" charset="0"/>
                <a:cs typeface="Calibri" panose="020F0502020204030204" pitchFamily="34" charset="0"/>
              </a:rPr>
              <a:t>fonds </a:t>
            </a:r>
            <a:r>
              <a:rPr lang="fr-FR" sz="2400" b="1" dirty="0" smtClean="0">
                <a:latin typeface="Calibri" panose="020F0502020204030204" pitchFamily="34" charset="0"/>
                <a:cs typeface="Calibri" panose="020F0502020204030204" pitchFamily="34" charset="0"/>
              </a:rPr>
              <a:t>conjoints </a:t>
            </a:r>
            <a:r>
              <a:rPr lang="fr-FR" sz="2400" b="1" dirty="0">
                <a:latin typeface="Calibri" panose="020F0502020204030204" pitchFamily="34" charset="0"/>
                <a:cs typeface="Calibri" panose="020F0502020204030204" pitchFamily="34" charset="0"/>
              </a:rPr>
              <a:t>paritairement </a:t>
            </a:r>
            <a:r>
              <a:rPr lang="fr-FR" sz="2400" b="1" dirty="0" smtClean="0">
                <a:latin typeface="Calibri" panose="020F0502020204030204" pitchFamily="34" charset="0"/>
                <a:cs typeface="Calibri" panose="020F0502020204030204" pitchFamily="34" charset="0"/>
              </a:rPr>
              <a:t>abondés </a:t>
            </a:r>
            <a:r>
              <a:rPr lang="fr-FR" sz="2400" b="1" dirty="0">
                <a:latin typeface="Calibri" panose="020F0502020204030204" pitchFamily="34" charset="0"/>
                <a:cs typeface="Calibri" panose="020F0502020204030204" pitchFamily="34" charset="0"/>
              </a:rPr>
              <a:t>: </a:t>
            </a:r>
            <a:r>
              <a:rPr lang="fr-FR" sz="2000" b="1" dirty="0" smtClean="0">
                <a:latin typeface="Calibri" panose="020F0502020204030204" pitchFamily="34" charset="0"/>
                <a:cs typeface="Calibri" panose="020F0502020204030204" pitchFamily="34" charset="0"/>
              </a:rPr>
              <a:t>100 </a:t>
            </a:r>
            <a:r>
              <a:rPr lang="fr-FR" sz="2000" b="1" dirty="0">
                <a:latin typeface="Calibri" panose="020F0502020204030204" pitchFamily="34" charset="0"/>
                <a:cs typeface="Calibri" panose="020F0502020204030204" pitchFamily="34" charset="0"/>
              </a:rPr>
              <a:t>000€ / an </a:t>
            </a:r>
            <a:r>
              <a:rPr lang="fr-FR" sz="2000" b="1" dirty="0" smtClean="0">
                <a:latin typeface="Calibri" panose="020F0502020204030204" pitchFamily="34" charset="0"/>
                <a:cs typeface="Calibri" panose="020F0502020204030204" pitchFamily="34" charset="0"/>
              </a:rPr>
              <a:t>/accord</a:t>
            </a:r>
          </a:p>
          <a:p>
            <a:pPr>
              <a:buFont typeface="Wingdings" pitchFamily="2" charset="2"/>
              <a:buChar char="§"/>
            </a:pPr>
            <a:r>
              <a:rPr lang="fr-FR" sz="2400" b="1" dirty="0">
                <a:latin typeface="Calibri" panose="020F0502020204030204" pitchFamily="34" charset="0"/>
                <a:cs typeface="Calibri" panose="020F0502020204030204" pitchFamily="34" charset="0"/>
              </a:rPr>
              <a:t>Un appel à projets annuel par accord</a:t>
            </a:r>
          </a:p>
          <a:p>
            <a:pPr>
              <a:buFont typeface="Wingdings" pitchFamily="2" charset="2"/>
              <a:buChar char="§"/>
            </a:pPr>
            <a:r>
              <a:rPr lang="fr-FR" sz="2400" b="1" dirty="0" smtClean="0">
                <a:latin typeface="Calibri" panose="020F0502020204030204" pitchFamily="34" charset="0"/>
                <a:cs typeface="Calibri" panose="020F0502020204030204" pitchFamily="34" charset="0"/>
              </a:rPr>
              <a:t>Une </a:t>
            </a:r>
            <a:r>
              <a:rPr lang="fr-FR" sz="2400" b="1" dirty="0">
                <a:latin typeface="Calibri" panose="020F0502020204030204" pitchFamily="34" charset="0"/>
                <a:cs typeface="Calibri" panose="020F0502020204030204" pitchFamily="34" charset="0"/>
              </a:rPr>
              <a:t>gouvernance partagée </a:t>
            </a:r>
            <a:r>
              <a:rPr lang="fr-FR" sz="2100" dirty="0"/>
              <a:t>: </a:t>
            </a:r>
            <a:r>
              <a:rPr lang="fr-FR" sz="2100" dirty="0" smtClean="0"/>
              <a:t>les plateformes </a:t>
            </a:r>
            <a:r>
              <a:rPr lang="fr-FR" sz="2100" dirty="0"/>
              <a:t>de coopération </a:t>
            </a:r>
          </a:p>
          <a:p>
            <a:endParaRPr lang="fr-FR" sz="2400" dirty="0">
              <a:latin typeface="Calibri" panose="020F0502020204030204" pitchFamily="34" charset="0"/>
              <a:cs typeface="Calibri" panose="020F0502020204030204" pitchFamily="34" charset="0"/>
            </a:endParaRPr>
          </a:p>
          <a:p>
            <a:endParaRPr lang="fr-FR" sz="2900" dirty="0"/>
          </a:p>
          <a:p>
            <a:endParaRPr lang="fr-FR" sz="2900" dirty="0"/>
          </a:p>
          <a:p>
            <a:endParaRPr lang="fr-FR" sz="2900" dirty="0"/>
          </a:p>
          <a:p>
            <a:endParaRPr lang="fr-FR" sz="2900" dirty="0"/>
          </a:p>
        </p:txBody>
      </p:sp>
      <p:sp>
        <p:nvSpPr>
          <p:cNvPr id="7" name="ZoneTexte 6"/>
          <p:cNvSpPr txBox="1"/>
          <p:nvPr/>
        </p:nvSpPr>
        <p:spPr>
          <a:xfrm>
            <a:off x="1686868" y="2657720"/>
            <a:ext cx="5062655" cy="2185214"/>
          </a:xfrm>
          <a:prstGeom prst="rect">
            <a:avLst/>
          </a:prstGeom>
          <a:noFill/>
        </p:spPr>
        <p:txBody>
          <a:bodyPr wrap="square" rtlCol="0">
            <a:spAutoFit/>
          </a:bodyPr>
          <a:lstStyle/>
          <a:p>
            <a:pPr lvl="1" algn="ctr">
              <a:buClr>
                <a:srgbClr val="002060"/>
              </a:buClr>
            </a:pPr>
            <a:r>
              <a:rPr lang="fr-FR" b="1" dirty="0">
                <a:latin typeface="Arial" panose="020B0604020202020204" pitchFamily="34" charset="0"/>
                <a:cs typeface="Arial" panose="020B0604020202020204" pitchFamily="34" charset="0"/>
              </a:rPr>
              <a:t>Missions  </a:t>
            </a:r>
          </a:p>
          <a:p>
            <a:pPr lvl="1" algn="ctr">
              <a:buClr>
                <a:srgbClr val="002060"/>
              </a:buClr>
            </a:pPr>
            <a:r>
              <a:rPr lang="fr-FR" dirty="0">
                <a:latin typeface="Arial" panose="020B0604020202020204" pitchFamily="34" charset="0"/>
                <a:cs typeface="Arial" panose="020B0604020202020204" pitchFamily="34" charset="0"/>
              </a:rPr>
              <a:t>suivi de l'accord de coopération</a:t>
            </a:r>
          </a:p>
          <a:p>
            <a:pPr lvl="1" algn="ctr">
              <a:buClr>
                <a:srgbClr val="002060"/>
              </a:buClr>
            </a:pPr>
            <a:r>
              <a:rPr lang="fr-FR" dirty="0">
                <a:latin typeface="Arial" panose="020B0604020202020204" pitchFamily="34" charset="0"/>
                <a:cs typeface="Arial" panose="020B0604020202020204" pitchFamily="34" charset="0"/>
              </a:rPr>
              <a:t>évaluation des projets</a:t>
            </a:r>
          </a:p>
          <a:p>
            <a:pPr lvl="1" algn="ctr">
              <a:buClr>
                <a:srgbClr val="002060"/>
              </a:buClr>
            </a:pPr>
            <a:endParaRPr lang="fr-FR" dirty="0">
              <a:latin typeface="Arial" panose="020B0604020202020204" pitchFamily="34" charset="0"/>
              <a:cs typeface="Arial" panose="020B0604020202020204" pitchFamily="34" charset="0"/>
            </a:endParaRPr>
          </a:p>
          <a:p>
            <a:pPr lvl="1" algn="ctr">
              <a:buClr>
                <a:srgbClr val="002060"/>
              </a:buClr>
            </a:pPr>
            <a:r>
              <a:rPr lang="fr-FR" dirty="0">
                <a:latin typeface="Arial" panose="020B0604020202020204" pitchFamily="34" charset="0"/>
                <a:cs typeface="Arial" panose="020B0604020202020204" pitchFamily="34" charset="0"/>
              </a:rPr>
              <a:t>10 membres </a:t>
            </a:r>
          </a:p>
          <a:p>
            <a:pPr lvl="1" algn="ctr">
              <a:buClr>
                <a:srgbClr val="002060"/>
              </a:buClr>
            </a:pPr>
            <a:r>
              <a:rPr lang="fr-FR" dirty="0">
                <a:latin typeface="Arial" panose="020B0604020202020204" pitchFamily="34" charset="0"/>
                <a:cs typeface="Arial" panose="020B0604020202020204" pitchFamily="34" charset="0"/>
              </a:rPr>
              <a:t>dont 6 représentants des secteurs culturels </a:t>
            </a:r>
          </a:p>
          <a:p>
            <a:endParaRPr lang="fr-FR" sz="1400" dirty="0" smtClean="0"/>
          </a:p>
          <a:p>
            <a:endParaRPr lang="fr-FR" sz="1400" dirty="0"/>
          </a:p>
        </p:txBody>
      </p:sp>
    </p:spTree>
    <p:extLst>
      <p:ext uri="{BB962C8B-B14F-4D97-AF65-F5344CB8AC3E}">
        <p14:creationId xmlns:p14="http://schemas.microsoft.com/office/powerpoint/2010/main" val="145206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5714" y="1369218"/>
            <a:ext cx="8744798" cy="3715441"/>
          </a:xfrm>
        </p:spPr>
        <p:txBody>
          <a:bodyPr>
            <a:normAutofit lnSpcReduction="10000"/>
          </a:bodyPr>
          <a:lstStyle/>
          <a:p>
            <a:pPr algn="just">
              <a:lnSpc>
                <a:spcPct val="100000"/>
              </a:lnSpc>
              <a:spcBef>
                <a:spcPts val="600"/>
              </a:spcBef>
            </a:pPr>
            <a:r>
              <a:rPr lang="fr-FR" sz="1800" dirty="0"/>
              <a:t>Appel à micro-projets en 1 phase</a:t>
            </a:r>
          </a:p>
          <a:p>
            <a:pPr algn="just">
              <a:lnSpc>
                <a:spcPct val="100000"/>
              </a:lnSpc>
              <a:spcBef>
                <a:spcPts val="600"/>
              </a:spcBef>
            </a:pPr>
            <a:endParaRPr lang="fr-FR" sz="1800" dirty="0"/>
          </a:p>
          <a:p>
            <a:pPr algn="just">
              <a:lnSpc>
                <a:spcPct val="100000"/>
              </a:lnSpc>
              <a:spcBef>
                <a:spcPts val="600"/>
              </a:spcBef>
            </a:pPr>
            <a:r>
              <a:rPr lang="fr-FR" sz="1800" dirty="0"/>
              <a:t>Durée de 18 mois</a:t>
            </a:r>
          </a:p>
          <a:p>
            <a:pPr algn="just">
              <a:lnSpc>
                <a:spcPct val="100000"/>
              </a:lnSpc>
              <a:spcBef>
                <a:spcPts val="600"/>
              </a:spcBef>
            </a:pPr>
            <a:endParaRPr lang="fr-FR" sz="1800" dirty="0"/>
          </a:p>
          <a:p>
            <a:pPr algn="just">
              <a:lnSpc>
                <a:spcPct val="100000"/>
              </a:lnSpc>
              <a:spcBef>
                <a:spcPts val="600"/>
              </a:spcBef>
            </a:pPr>
            <a:r>
              <a:rPr lang="fr-FR" sz="1800" dirty="0"/>
              <a:t>OS </a:t>
            </a:r>
            <a:r>
              <a:rPr lang="fr-FR" sz="1800" dirty="0"/>
              <a:t>6.3 « Renforcer la confiance mutuelle, notamment en encourageant les </a:t>
            </a:r>
            <a:r>
              <a:rPr lang="fr-FR" sz="1800" dirty="0"/>
              <a:t>actions interpersonnelles »</a:t>
            </a:r>
          </a:p>
          <a:p>
            <a:pPr algn="just">
              <a:lnSpc>
                <a:spcPct val="100000"/>
              </a:lnSpc>
              <a:spcBef>
                <a:spcPts val="600"/>
              </a:spcBef>
            </a:pPr>
            <a:endParaRPr lang="fr-FR" sz="1800" dirty="0"/>
          </a:p>
          <a:p>
            <a:pPr algn="just">
              <a:lnSpc>
                <a:spcPct val="100000"/>
              </a:lnSpc>
              <a:spcBef>
                <a:spcPts val="600"/>
              </a:spcBef>
            </a:pPr>
            <a:r>
              <a:rPr lang="fr-FR" sz="1800" dirty="0"/>
              <a:t>Initier et développer des actions de coopération transfrontalière dans un cadre simplifié</a:t>
            </a:r>
          </a:p>
          <a:p>
            <a:pPr algn="just">
              <a:lnSpc>
                <a:spcPct val="100000"/>
              </a:lnSpc>
              <a:spcBef>
                <a:spcPts val="600"/>
              </a:spcBef>
            </a:pPr>
            <a:endParaRPr lang="fr-FR" sz="1800" dirty="0"/>
          </a:p>
          <a:p>
            <a:pPr algn="just">
              <a:lnSpc>
                <a:spcPct val="100000"/>
              </a:lnSpc>
              <a:spcBef>
                <a:spcPts val="600"/>
              </a:spcBef>
            </a:pPr>
            <a:r>
              <a:rPr lang="fr-FR" sz="1800" dirty="0"/>
              <a:t>Principalement pour les petites structures n’ayant pas ou peu d’expérience de la coopération transfrontalière (écoles, communes, associations, etc…)</a:t>
            </a:r>
          </a:p>
          <a:p>
            <a:pPr algn="just"/>
            <a:endParaRPr lang="fr-FR" sz="18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sp>
        <p:nvSpPr>
          <p:cNvPr id="7" name="ZoneTexte 6"/>
          <p:cNvSpPr txBox="1"/>
          <p:nvPr/>
        </p:nvSpPr>
        <p:spPr>
          <a:xfrm>
            <a:off x="145714" y="998699"/>
            <a:ext cx="8744798" cy="461665"/>
          </a:xfrm>
          <a:prstGeom prst="rect">
            <a:avLst/>
          </a:prstGeom>
          <a:noFill/>
        </p:spPr>
        <p:txBody>
          <a:bodyPr wrap="square" rtlCol="0">
            <a:spAutoFit/>
          </a:bodyPr>
          <a:lstStyle/>
          <a:p>
            <a:pPr algn="ctr"/>
            <a:r>
              <a:rPr lang="fr-FR" sz="2400" b="1" dirty="0" smtClean="0"/>
              <a:t>Les micro-projets</a:t>
            </a:r>
            <a:endParaRPr lang="fr-FR" sz="2100" b="1" dirty="0"/>
          </a:p>
        </p:txBody>
      </p:sp>
    </p:spTree>
    <p:extLst>
      <p:ext uri="{BB962C8B-B14F-4D97-AF65-F5344CB8AC3E}">
        <p14:creationId xmlns:p14="http://schemas.microsoft.com/office/powerpoint/2010/main" val="1105081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5714" y="1369218"/>
            <a:ext cx="8744798" cy="3666745"/>
          </a:xfrm>
        </p:spPr>
        <p:txBody>
          <a:bodyPr>
            <a:normAutofit lnSpcReduction="10000"/>
          </a:bodyPr>
          <a:lstStyle/>
          <a:p>
            <a:pPr algn="just"/>
            <a:r>
              <a:rPr lang="fr-FR" sz="1800" dirty="0"/>
              <a:t>Montant maximal de 50 000 euros, financé à 100 % par le FEDER (40 % au début du projet, 60 % à la fin</a:t>
            </a:r>
            <a:r>
              <a:rPr lang="fr-FR" sz="1800" dirty="0"/>
              <a:t>)</a:t>
            </a:r>
          </a:p>
          <a:p>
            <a:pPr algn="just"/>
            <a:endParaRPr lang="fr-FR" sz="1800" dirty="0"/>
          </a:p>
          <a:p>
            <a:pPr algn="just"/>
            <a:r>
              <a:rPr lang="fr-FR" sz="1800" dirty="0"/>
              <a:t>Gestion administrative et financière simplifiée</a:t>
            </a:r>
          </a:p>
          <a:p>
            <a:pPr algn="just"/>
            <a:endParaRPr lang="fr-FR" sz="1800" dirty="0"/>
          </a:p>
          <a:p>
            <a:pPr algn="just"/>
            <a:r>
              <a:rPr lang="fr-FR" sz="1800" dirty="0"/>
              <a:t>Plusieurs actions à définir, avec plusieurs preuves de réalisation pour chaque action</a:t>
            </a:r>
          </a:p>
          <a:p>
            <a:pPr algn="just"/>
            <a:endParaRPr lang="fr-FR" sz="1800" dirty="0"/>
          </a:p>
          <a:p>
            <a:pPr algn="just"/>
            <a:r>
              <a:rPr lang="fr-FR" sz="1800" dirty="0"/>
              <a:t>Financement versé sur la base des preuves de réalisation = preuves physiques qui servent de pièces justificatives au bon déroulement et à la finalisation des actions</a:t>
            </a:r>
          </a:p>
          <a:p>
            <a:pPr algn="just"/>
            <a:endParaRPr lang="fr-FR" sz="1800" dirty="0"/>
          </a:p>
          <a:p>
            <a:pPr algn="just"/>
            <a:r>
              <a:rPr lang="fr-FR" sz="1800" dirty="0"/>
              <a:t>Pas de factures à présenter</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spTree>
    <p:extLst>
      <p:ext uri="{BB962C8B-B14F-4D97-AF65-F5344CB8AC3E}">
        <p14:creationId xmlns:p14="http://schemas.microsoft.com/office/powerpoint/2010/main" val="227003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5714" y="1369218"/>
            <a:ext cx="8744798" cy="3605875"/>
          </a:xfrm>
        </p:spPr>
        <p:txBody>
          <a:bodyPr>
            <a:normAutofit fontScale="92500" lnSpcReduction="10000"/>
          </a:bodyPr>
          <a:lstStyle/>
          <a:p>
            <a:pPr marL="0" indent="0" algn="just">
              <a:buNone/>
            </a:pPr>
            <a:endParaRPr lang="fr-FR" dirty="0" smtClean="0"/>
          </a:p>
          <a:p>
            <a:pPr marL="0" indent="0" algn="just">
              <a:buNone/>
            </a:pPr>
            <a:r>
              <a:rPr lang="fr-FR" b="1" dirty="0" smtClean="0"/>
              <a:t>Exemples de preuves de réalisation :</a:t>
            </a:r>
          </a:p>
          <a:p>
            <a:pPr algn="just"/>
            <a:endParaRPr lang="fr-FR" dirty="0" smtClean="0"/>
          </a:p>
          <a:p>
            <a:pPr algn="just"/>
            <a:r>
              <a:rPr lang="fr-FR" sz="1800" dirty="0"/>
              <a:t>Réalisation d’un guide touristique transfrontalier / de préservation du patrimoine transfrontalier =&gt; exemplaire du guide (brochure) et preuve de diffusion (mails)</a:t>
            </a:r>
          </a:p>
          <a:p>
            <a:pPr algn="just"/>
            <a:endParaRPr lang="fr-FR" sz="1800" dirty="0"/>
          </a:p>
          <a:p>
            <a:pPr algn="just"/>
            <a:r>
              <a:rPr lang="fr-FR" sz="1800" dirty="0"/>
              <a:t>Réalisation de formations transfrontalières =&gt; liste de présence des participants, brochure de présentation du contenu de la formation</a:t>
            </a:r>
          </a:p>
          <a:p>
            <a:pPr algn="just"/>
            <a:endParaRPr lang="fr-FR" sz="1800" dirty="0"/>
          </a:p>
          <a:p>
            <a:pPr algn="just"/>
            <a:r>
              <a:rPr lang="fr-FR" sz="1800" dirty="0"/>
              <a:t>Organisation d’événements : diffusion des invitations (mails), photos, liste de présence des participants</a:t>
            </a:r>
            <a:endParaRPr lang="fr-FR" sz="18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spTree>
    <p:extLst>
      <p:ext uri="{BB962C8B-B14F-4D97-AF65-F5344CB8AC3E}">
        <p14:creationId xmlns:p14="http://schemas.microsoft.com/office/powerpoint/2010/main" val="2904599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5714" y="1369219"/>
            <a:ext cx="8744798" cy="3263504"/>
          </a:xfrm>
        </p:spPr>
        <p:txBody>
          <a:bodyPr>
            <a:normAutofit fontScale="92500" lnSpcReduction="20000"/>
          </a:bodyPr>
          <a:lstStyle/>
          <a:p>
            <a:pPr marL="0" indent="0" algn="just">
              <a:buNone/>
            </a:pPr>
            <a:endParaRPr lang="fr-FR" dirty="0" smtClean="0"/>
          </a:p>
          <a:p>
            <a:pPr marL="0" indent="0" algn="just">
              <a:buNone/>
            </a:pPr>
            <a:r>
              <a:rPr lang="fr-FR" b="1" dirty="0" smtClean="0"/>
              <a:t>Exemples d’actions sur la culture et le tourisme :</a:t>
            </a:r>
          </a:p>
          <a:p>
            <a:pPr algn="just"/>
            <a:endParaRPr lang="fr-FR" sz="1800" dirty="0"/>
          </a:p>
          <a:p>
            <a:pPr algn="just"/>
            <a:r>
              <a:rPr lang="fr-FR" sz="1800" dirty="0"/>
              <a:t>Production de spectacles transfrontaliers dans les lieux culturels</a:t>
            </a:r>
          </a:p>
          <a:p>
            <a:pPr algn="just"/>
            <a:endParaRPr lang="fr-FR" sz="1800" dirty="0"/>
          </a:p>
          <a:p>
            <a:pPr algn="just"/>
            <a:r>
              <a:rPr lang="fr-FR" sz="1800" dirty="0"/>
              <a:t>Coopération entre musées de chaque pays</a:t>
            </a:r>
          </a:p>
          <a:p>
            <a:pPr algn="just"/>
            <a:endParaRPr lang="fr-FR" sz="1800" dirty="0"/>
          </a:p>
          <a:p>
            <a:pPr algn="just"/>
            <a:r>
              <a:rPr lang="fr-FR" sz="1800" dirty="0"/>
              <a:t>Itinéraires et circuits de visites sur la gastronomie commune</a:t>
            </a:r>
          </a:p>
          <a:p>
            <a:pPr algn="just"/>
            <a:endParaRPr lang="fr-FR" sz="1800" dirty="0"/>
          </a:p>
          <a:p>
            <a:pPr algn="just"/>
            <a:r>
              <a:rPr lang="fr-FR" sz="1800" dirty="0"/>
              <a:t>Histoire commune des villes entre chaque pays</a:t>
            </a:r>
            <a:endParaRPr lang="fr-FR" sz="18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spTree>
    <p:extLst>
      <p:ext uri="{BB962C8B-B14F-4D97-AF65-F5344CB8AC3E}">
        <p14:creationId xmlns:p14="http://schemas.microsoft.com/office/powerpoint/2010/main" val="3248792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5714" y="1369218"/>
            <a:ext cx="8744798" cy="3703267"/>
          </a:xfrm>
        </p:spPr>
        <p:txBody>
          <a:bodyPr>
            <a:normAutofit lnSpcReduction="10000"/>
          </a:bodyPr>
          <a:lstStyle/>
          <a:p>
            <a:pPr marL="0" indent="0" algn="just">
              <a:buNone/>
            </a:pPr>
            <a:endParaRPr lang="fr-FR" dirty="0" smtClean="0"/>
          </a:p>
          <a:p>
            <a:pPr marL="0" indent="0" algn="just">
              <a:buNone/>
            </a:pPr>
            <a:r>
              <a:rPr lang="fr-FR" b="1" dirty="0" smtClean="0"/>
              <a:t>Exemples d’actions sur le développement durable :</a:t>
            </a:r>
          </a:p>
          <a:p>
            <a:pPr algn="just"/>
            <a:endParaRPr lang="fr-FR" sz="1800" dirty="0"/>
          </a:p>
          <a:p>
            <a:pPr algn="just"/>
            <a:r>
              <a:rPr lang="fr-FR" sz="1800" dirty="0"/>
              <a:t>Actions </a:t>
            </a:r>
            <a:r>
              <a:rPr lang="fr-FR" sz="1800" dirty="0"/>
              <a:t>de protection de la faune et la </a:t>
            </a:r>
            <a:r>
              <a:rPr lang="fr-FR" sz="1800" dirty="0"/>
              <a:t>flore</a:t>
            </a:r>
          </a:p>
          <a:p>
            <a:pPr algn="just"/>
            <a:endParaRPr lang="fr-FR" sz="1800" dirty="0"/>
          </a:p>
          <a:p>
            <a:pPr algn="just"/>
            <a:r>
              <a:rPr lang="fr-FR" sz="1800" dirty="0"/>
              <a:t>Protection du </a:t>
            </a:r>
            <a:r>
              <a:rPr lang="fr-FR" sz="1800" dirty="0"/>
              <a:t>littoral</a:t>
            </a:r>
          </a:p>
          <a:p>
            <a:pPr algn="just"/>
            <a:endParaRPr lang="fr-FR" sz="1800" dirty="0"/>
          </a:p>
          <a:p>
            <a:pPr algn="just"/>
            <a:r>
              <a:rPr lang="fr-FR" sz="1800" dirty="0"/>
              <a:t>Sensibiliser les </a:t>
            </a:r>
            <a:r>
              <a:rPr lang="fr-FR" sz="1800" dirty="0"/>
              <a:t>scolaires </a:t>
            </a:r>
            <a:r>
              <a:rPr lang="fr-FR" sz="1800" dirty="0"/>
              <a:t>aux économies </a:t>
            </a:r>
            <a:r>
              <a:rPr lang="fr-FR" sz="1800" dirty="0"/>
              <a:t>d’énergie</a:t>
            </a:r>
          </a:p>
          <a:p>
            <a:pPr algn="just"/>
            <a:endParaRPr lang="fr-FR" sz="1800" dirty="0"/>
          </a:p>
          <a:p>
            <a:pPr algn="just"/>
            <a:r>
              <a:rPr lang="fr-FR" sz="1800" dirty="0"/>
              <a:t>Sensibiliser les agriculteurs au changement climatique et à une agriculture plus </a:t>
            </a:r>
            <a:r>
              <a:rPr lang="fr-FR" sz="1800" dirty="0"/>
              <a:t>propre</a:t>
            </a:r>
            <a:endParaRPr lang="fr-FR" sz="18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spTree>
    <p:extLst>
      <p:ext uri="{BB962C8B-B14F-4D97-AF65-F5344CB8AC3E}">
        <p14:creationId xmlns:p14="http://schemas.microsoft.com/office/powerpoint/2010/main" val="1754982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5714" y="1369219"/>
            <a:ext cx="8744798" cy="3263504"/>
          </a:xfrm>
        </p:spPr>
        <p:txBody>
          <a:bodyPr>
            <a:normAutofit lnSpcReduction="10000"/>
          </a:bodyPr>
          <a:lstStyle/>
          <a:p>
            <a:pPr marL="0" indent="0" algn="just">
              <a:buNone/>
            </a:pPr>
            <a:endParaRPr lang="fr-FR" dirty="0" smtClean="0"/>
          </a:p>
          <a:p>
            <a:pPr marL="0" indent="0" algn="just">
              <a:buNone/>
            </a:pPr>
            <a:r>
              <a:rPr lang="fr-FR" b="1" dirty="0" smtClean="0"/>
              <a:t>Exemples d’actions sur la cohésion sociale :</a:t>
            </a:r>
          </a:p>
          <a:p>
            <a:pPr algn="just"/>
            <a:endParaRPr lang="fr-FR" dirty="0" smtClean="0"/>
          </a:p>
          <a:p>
            <a:pPr algn="just"/>
            <a:r>
              <a:rPr lang="fr-FR" sz="1800" dirty="0"/>
              <a:t>Sensibilisation </a:t>
            </a:r>
            <a:r>
              <a:rPr lang="fr-FR" sz="1800" dirty="0"/>
              <a:t>à l’hygiène et à la santé à destination des enfants </a:t>
            </a:r>
            <a:r>
              <a:rPr lang="fr-FR" sz="1800" dirty="0"/>
              <a:t>et adolescents</a:t>
            </a:r>
          </a:p>
          <a:p>
            <a:pPr algn="just"/>
            <a:endParaRPr lang="fr-FR" sz="1800" dirty="0"/>
          </a:p>
          <a:p>
            <a:pPr algn="just"/>
            <a:r>
              <a:rPr lang="fr-FR" sz="1800" dirty="0"/>
              <a:t>Inclusion sociale </a:t>
            </a:r>
            <a:r>
              <a:rPr lang="fr-FR" sz="1800" dirty="0"/>
              <a:t>: par la culture, par des actions </a:t>
            </a:r>
            <a:r>
              <a:rPr lang="fr-FR" sz="1800" dirty="0"/>
              <a:t>environnementales</a:t>
            </a:r>
          </a:p>
          <a:p>
            <a:pPr algn="just"/>
            <a:endParaRPr lang="fr-FR" sz="1800" dirty="0"/>
          </a:p>
          <a:p>
            <a:pPr algn="just"/>
            <a:r>
              <a:rPr lang="fr-FR" sz="1800" dirty="0"/>
              <a:t>Transformation </a:t>
            </a:r>
            <a:r>
              <a:rPr lang="fr-FR" sz="1800" dirty="0"/>
              <a:t>des friches urbaines en jardins partagés </a:t>
            </a:r>
            <a:endParaRPr lang="fr-FR" dirty="0" smtClean="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spTree>
    <p:extLst>
      <p:ext uri="{BB962C8B-B14F-4D97-AF65-F5344CB8AC3E}">
        <p14:creationId xmlns:p14="http://schemas.microsoft.com/office/powerpoint/2010/main" val="2692352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 y="66751"/>
            <a:ext cx="4176904" cy="672945"/>
          </a:xfrm>
          <a:prstGeom prst="rect">
            <a:avLst/>
          </a:prstGeom>
        </p:spPr>
      </p:pic>
      <p:pic>
        <p:nvPicPr>
          <p:cNvPr id="5" name="Image 4"/>
          <p:cNvPicPr>
            <a:picLocks noChangeAspect="1"/>
          </p:cNvPicPr>
          <p:nvPr/>
        </p:nvPicPr>
        <p:blipFill>
          <a:blip r:embed="rId3"/>
          <a:stretch>
            <a:fillRect/>
          </a:stretch>
        </p:blipFill>
        <p:spPr>
          <a:xfrm>
            <a:off x="6396766" y="83589"/>
            <a:ext cx="2493746" cy="669962"/>
          </a:xfrm>
          <a:prstGeom prst="rect">
            <a:avLst/>
          </a:prstGeom>
        </p:spPr>
      </p:pic>
      <p:sp>
        <p:nvSpPr>
          <p:cNvPr id="7" name="Titre 1"/>
          <p:cNvSpPr>
            <a:spLocks noGrp="1"/>
          </p:cNvSpPr>
          <p:nvPr>
            <p:ph type="title"/>
          </p:nvPr>
        </p:nvSpPr>
        <p:spPr>
          <a:xfrm>
            <a:off x="145714" y="1447167"/>
            <a:ext cx="8744798" cy="414338"/>
          </a:xfrm>
        </p:spPr>
        <p:txBody>
          <a:bodyPr>
            <a:noAutofit/>
          </a:bodyPr>
          <a:lstStyle/>
          <a:p>
            <a:pPr algn="ctr"/>
            <a:r>
              <a:rPr lang="fr-FR" sz="3000" b="1" dirty="0"/>
              <a:t>Pour suivre l’actualité du programme</a:t>
            </a:r>
            <a:endParaRPr lang="fr-FR" sz="3000" b="1" dirty="0"/>
          </a:p>
        </p:txBody>
      </p:sp>
      <p:sp>
        <p:nvSpPr>
          <p:cNvPr id="8" name="Espace réservé du contenu 2"/>
          <p:cNvSpPr>
            <a:spLocks noGrp="1"/>
          </p:cNvSpPr>
          <p:nvPr>
            <p:ph idx="1"/>
          </p:nvPr>
        </p:nvSpPr>
        <p:spPr>
          <a:xfrm>
            <a:off x="145714" y="1861504"/>
            <a:ext cx="8744798" cy="1967135"/>
          </a:xfrm>
        </p:spPr>
        <p:txBody>
          <a:bodyPr>
            <a:noAutofit/>
          </a:bodyPr>
          <a:lstStyle/>
          <a:p>
            <a:pPr algn="ctr">
              <a:lnSpc>
                <a:spcPct val="160000"/>
              </a:lnSpc>
            </a:pPr>
            <a:r>
              <a:rPr lang="fr-FR" sz="2400" dirty="0"/>
              <a:t>Site </a:t>
            </a:r>
            <a:r>
              <a:rPr lang="fr-FR" sz="2400" dirty="0"/>
              <a:t>officiel</a:t>
            </a:r>
            <a:r>
              <a:rPr lang="fr-FR" sz="2400" dirty="0"/>
              <a:t> : </a:t>
            </a:r>
            <a:r>
              <a:rPr lang="fr-FR" sz="2400" b="1" dirty="0" smtClean="0">
                <a:hlinkClick r:id="rId4"/>
              </a:rPr>
              <a:t>www.interreg-fwvl.eu</a:t>
            </a:r>
            <a:endParaRPr lang="fr-FR" sz="2400" b="1" dirty="0" smtClean="0"/>
          </a:p>
          <a:p>
            <a:pPr algn="ctr">
              <a:lnSpc>
                <a:spcPct val="100000"/>
              </a:lnSpc>
              <a:spcBef>
                <a:spcPts val="600"/>
              </a:spcBef>
            </a:pPr>
            <a:r>
              <a:rPr lang="fr-FR" sz="2400" dirty="0" smtClean="0"/>
              <a:t>Inscrivez-vous à la Newsletter du programme </a:t>
            </a:r>
            <a:endParaRPr lang="fr-FR" sz="2400" dirty="0" smtClean="0"/>
          </a:p>
        </p:txBody>
      </p:sp>
      <p:sp>
        <p:nvSpPr>
          <p:cNvPr id="9" name="Titre 1"/>
          <p:cNvSpPr txBox="1">
            <a:spLocks/>
          </p:cNvSpPr>
          <p:nvPr/>
        </p:nvSpPr>
        <p:spPr>
          <a:xfrm>
            <a:off x="145714" y="3163149"/>
            <a:ext cx="8744798" cy="41433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000" b="1" dirty="0"/>
              <a:t>Pour contacter les animateurs </a:t>
            </a:r>
            <a:r>
              <a:rPr lang="fr-FR" sz="3000" b="1" dirty="0" smtClean="0"/>
              <a:t>territoriaux </a:t>
            </a:r>
          </a:p>
          <a:p>
            <a:pPr algn="ctr"/>
            <a:r>
              <a:rPr lang="fr-FR" altLang="fr-FR" sz="2400" dirty="0" smtClean="0">
                <a:latin typeface="+mn-lt"/>
                <a:ea typeface="+mn-ea"/>
                <a:cs typeface="+mn-cs"/>
              </a:rPr>
              <a:t>pour l’accompagnement </a:t>
            </a:r>
            <a:r>
              <a:rPr lang="fr-FR" altLang="fr-FR" sz="2400" dirty="0">
                <a:latin typeface="+mn-lt"/>
                <a:ea typeface="+mn-ea"/>
                <a:cs typeface="+mn-cs"/>
              </a:rPr>
              <a:t>au montage de </a:t>
            </a:r>
            <a:r>
              <a:rPr lang="fr-FR" altLang="fr-FR" sz="2400" dirty="0" smtClean="0">
                <a:latin typeface="+mn-lt"/>
                <a:ea typeface="+mn-ea"/>
                <a:cs typeface="+mn-cs"/>
              </a:rPr>
              <a:t>projets</a:t>
            </a:r>
            <a:endParaRPr lang="fr-FR" sz="3000" b="1" dirty="0"/>
          </a:p>
        </p:txBody>
      </p:sp>
      <p:sp>
        <p:nvSpPr>
          <p:cNvPr id="2" name="Rectangle 1"/>
          <p:cNvSpPr/>
          <p:nvPr/>
        </p:nvSpPr>
        <p:spPr>
          <a:xfrm>
            <a:off x="145714" y="3728990"/>
            <a:ext cx="8744798" cy="738664"/>
          </a:xfrm>
          <a:prstGeom prst="rect">
            <a:avLst/>
          </a:prstGeom>
        </p:spPr>
        <p:txBody>
          <a:bodyPr wrap="square">
            <a:spAutoFit/>
          </a:bodyPr>
          <a:lstStyle/>
          <a:p>
            <a:pPr algn="ctr"/>
            <a:r>
              <a:rPr lang="fr-FR" sz="2100" dirty="0"/>
              <a:t>L’adresse générique pour tout le territoire des Hauts-de-France : </a:t>
            </a:r>
            <a:r>
              <a:rPr lang="fr-FR" sz="2100" dirty="0">
                <a:hlinkClick r:id="rId5"/>
              </a:rPr>
              <a:t>interregfwvl@hautsdefrance.fr</a:t>
            </a:r>
            <a:endParaRPr lang="fr-FR" sz="2100" dirty="0"/>
          </a:p>
        </p:txBody>
      </p:sp>
    </p:spTree>
    <p:extLst>
      <p:ext uri="{BB962C8B-B14F-4D97-AF65-F5344CB8AC3E}">
        <p14:creationId xmlns:p14="http://schemas.microsoft.com/office/powerpoint/2010/main" val="4053781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Merci de votre </a:t>
            </a:r>
            <a:r>
              <a:rPr lang="fr-FR" dirty="0" err="1" smtClean="0"/>
              <a:t>aTtention</a:t>
            </a:r>
            <a:endParaRPr lang="fr-FR" dirty="0"/>
          </a:p>
        </p:txBody>
      </p:sp>
    </p:spTree>
    <p:extLst>
      <p:ext uri="{BB962C8B-B14F-4D97-AF65-F5344CB8AC3E}">
        <p14:creationId xmlns:p14="http://schemas.microsoft.com/office/powerpoint/2010/main" val="865404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7174" y="140250"/>
            <a:ext cx="8774112" cy="654275"/>
          </a:xfrm>
        </p:spPr>
        <p:txBody>
          <a:bodyPr>
            <a:normAutofit/>
          </a:bodyPr>
          <a:lstStyle/>
          <a:p>
            <a:r>
              <a:rPr lang="fr-FR" sz="2400" dirty="0" err="1" smtClean="0"/>
              <a:t>Modalites</a:t>
            </a:r>
            <a:r>
              <a:rPr lang="fr-FR" sz="2400" dirty="0" smtClean="0"/>
              <a:t> des AAP</a:t>
            </a:r>
            <a:endParaRPr lang="fr-FR" sz="2400" dirty="0">
              <a:solidFill>
                <a:srgbClr val="92D050"/>
              </a:solidFill>
              <a:ea typeface="+mn-ea"/>
            </a:endParaRPr>
          </a:p>
        </p:txBody>
      </p:sp>
      <p:sp>
        <p:nvSpPr>
          <p:cNvPr id="8" name="Espace réservé du contenu 1"/>
          <p:cNvSpPr txBox="1">
            <a:spLocks/>
          </p:cNvSpPr>
          <p:nvPr/>
        </p:nvSpPr>
        <p:spPr>
          <a:xfrm>
            <a:off x="199926" y="3410449"/>
            <a:ext cx="8681360" cy="1597696"/>
          </a:xfrm>
          <a:prstGeom prst="rect">
            <a:avLst/>
          </a:prstGeom>
        </p:spPr>
        <p:txBody>
          <a:bodyPr vert="horz" lIns="68580" tIns="34290" rIns="68580" bIns="34290" rtlCol="0">
            <a:noAutofit/>
          </a:bodyPr>
          <a:lstStyle>
            <a:lvl1pPr marL="406379" indent="-406379" algn="l" defTabSz="914400" rtl="0" eaLnBrk="1" latinLnBrk="0" hangingPunct="1">
              <a:lnSpc>
                <a:spcPct val="90000"/>
              </a:lnSpc>
              <a:spcBef>
                <a:spcPts val="1000"/>
              </a:spcBef>
              <a:buClr>
                <a:srgbClr val="81B71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1219139" indent="-406379" algn="l" defTabSz="914400" rtl="0" eaLnBrk="1" latinLnBrk="0" hangingPunct="1">
              <a:lnSpc>
                <a:spcPct val="90000"/>
              </a:lnSpc>
              <a:spcBef>
                <a:spcPts val="500"/>
              </a:spcBef>
              <a:buClr>
                <a:srgbClr val="81B719"/>
              </a:buClr>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2031899" indent="-406379" algn="l" defTabSz="914400" rtl="0" eaLnBrk="1" latinLnBrk="0" hangingPunct="1">
              <a:lnSpc>
                <a:spcPct val="90000"/>
              </a:lnSpc>
              <a:spcBef>
                <a:spcPts val="500"/>
              </a:spcBef>
              <a:buClr>
                <a:srgbClr val="81B719"/>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2844658" indent="-406379" algn="l" defTabSz="914400" rtl="0" eaLnBrk="1" latinLnBrk="0" hangingPunct="1">
              <a:lnSpc>
                <a:spcPct val="90000"/>
              </a:lnSpc>
              <a:spcBef>
                <a:spcPts val="500"/>
              </a:spcBef>
              <a:buClr>
                <a:srgbClr val="81B719"/>
              </a:buClr>
              <a:buFont typeface="Wingdings" panose="05000000000000000000" pitchFamily="2" charset="2"/>
              <a:buChar char="ü"/>
              <a:defRPr sz="1800" kern="1200">
                <a:solidFill>
                  <a:schemeClr val="tx1"/>
                </a:solidFill>
                <a:latin typeface="Arial" panose="020B0604020202020204" pitchFamily="34" charset="0"/>
                <a:ea typeface="+mn-ea"/>
                <a:cs typeface="Arial" panose="020B0604020202020204" pitchFamily="34" charset="0"/>
              </a:defRPr>
            </a:lvl4pPr>
            <a:lvl5pPr marL="3657417" indent="-406379" algn="l" defTabSz="914400" rtl="0" eaLnBrk="1" latinLnBrk="0" hangingPunct="1">
              <a:lnSpc>
                <a:spcPct val="90000"/>
              </a:lnSpc>
              <a:spcBef>
                <a:spcPts val="500"/>
              </a:spcBef>
              <a:buClr>
                <a:srgbClr val="81B719"/>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500" dirty="0"/>
          </a:p>
          <a:p>
            <a:pPr marL="0" indent="0">
              <a:buNone/>
            </a:pPr>
            <a:r>
              <a:rPr lang="fr-FR" sz="1500" dirty="0"/>
              <a:t>	 </a:t>
            </a:r>
          </a:p>
        </p:txBody>
      </p:sp>
      <p:sp>
        <p:nvSpPr>
          <p:cNvPr id="6" name="Espace réservé du contenu 1"/>
          <p:cNvSpPr txBox="1">
            <a:spLocks/>
          </p:cNvSpPr>
          <p:nvPr/>
        </p:nvSpPr>
        <p:spPr>
          <a:xfrm>
            <a:off x="199926" y="803108"/>
            <a:ext cx="9036827" cy="4205037"/>
          </a:xfrm>
          <a:prstGeom prst="rect">
            <a:avLst/>
          </a:prstGeom>
        </p:spPr>
        <p:txBody>
          <a:bodyPr vert="horz" lIns="91440" tIns="45720" rIns="91440" bIns="45720" rtlCol="0">
            <a:normAutofit lnSpcReduction="10000"/>
          </a:bodyPr>
          <a:lstStyle>
            <a:lvl1pPr marL="304792" indent="-304792" algn="l" defTabSz="914400" rtl="0" eaLnBrk="1" latinLnBrk="0" hangingPunct="1">
              <a:lnSpc>
                <a:spcPct val="90000"/>
              </a:lnSpc>
              <a:spcBef>
                <a:spcPts val="1000"/>
              </a:spcBef>
              <a:buClr>
                <a:srgbClr val="81B71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914377" indent="-304792" algn="l" defTabSz="914400" rtl="0" eaLnBrk="1" latinLnBrk="0" hangingPunct="1">
              <a:lnSpc>
                <a:spcPct val="90000"/>
              </a:lnSpc>
              <a:spcBef>
                <a:spcPts val="500"/>
              </a:spcBef>
              <a:buClr>
                <a:srgbClr val="81B719"/>
              </a:buClr>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523962" indent="-304792" algn="l" defTabSz="914400" rtl="0" eaLnBrk="1" latinLnBrk="0" hangingPunct="1">
              <a:lnSpc>
                <a:spcPct val="90000"/>
              </a:lnSpc>
              <a:spcBef>
                <a:spcPts val="500"/>
              </a:spcBef>
              <a:buClr>
                <a:srgbClr val="81B719"/>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2133547" indent="-304792" algn="l" defTabSz="914400" rtl="0" eaLnBrk="1" latinLnBrk="0" hangingPunct="1">
              <a:lnSpc>
                <a:spcPct val="90000"/>
              </a:lnSpc>
              <a:spcBef>
                <a:spcPts val="500"/>
              </a:spcBef>
              <a:buClr>
                <a:srgbClr val="81B719"/>
              </a:buClr>
              <a:buFont typeface="Wingdings" panose="05000000000000000000" pitchFamily="2" charset="2"/>
              <a:buChar char="ü"/>
              <a:defRPr sz="1800" kern="1200">
                <a:solidFill>
                  <a:schemeClr val="tx1"/>
                </a:solidFill>
                <a:latin typeface="Arial" panose="020B0604020202020204" pitchFamily="34" charset="0"/>
                <a:ea typeface="+mn-ea"/>
                <a:cs typeface="Arial" panose="020B0604020202020204" pitchFamily="34" charset="0"/>
              </a:defRPr>
            </a:lvl4pPr>
            <a:lvl5pPr marL="2743131" indent="-304792" algn="l" defTabSz="914400" rtl="0" eaLnBrk="1" latinLnBrk="0" hangingPunct="1">
              <a:lnSpc>
                <a:spcPct val="90000"/>
              </a:lnSpc>
              <a:spcBef>
                <a:spcPts val="500"/>
              </a:spcBef>
              <a:buClr>
                <a:srgbClr val="81B719"/>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Aft>
                <a:spcPts val="1800"/>
              </a:spcAft>
              <a:buFont typeface="Wingdings" panose="05000000000000000000" pitchFamily="2" charset="2"/>
              <a:buChar char="q"/>
            </a:pPr>
            <a:r>
              <a:rPr lang="fr-FR" b="1" i="1" dirty="0" smtClean="0"/>
              <a:t>Pour </a:t>
            </a:r>
            <a:r>
              <a:rPr lang="fr-FR" b="1" i="1" dirty="0"/>
              <a:t>qui ? : </a:t>
            </a:r>
          </a:p>
          <a:p>
            <a:pPr marL="952485" lvl="2" indent="-342900">
              <a:spcAft>
                <a:spcPts val="1800"/>
              </a:spcAft>
              <a:buFont typeface="Wingdings" panose="05000000000000000000" pitchFamily="2" charset="2"/>
              <a:buChar char="q"/>
            </a:pPr>
            <a:r>
              <a:rPr lang="fr-FR" dirty="0"/>
              <a:t>opérateurs </a:t>
            </a:r>
            <a:r>
              <a:rPr lang="fr-FR" dirty="0" smtClean="0"/>
              <a:t>culturels de la Région</a:t>
            </a:r>
          </a:p>
          <a:p>
            <a:pPr marL="952485" lvl="2" indent="-342900">
              <a:spcAft>
                <a:spcPts val="1800"/>
              </a:spcAft>
              <a:buFont typeface="Wingdings" panose="05000000000000000000" pitchFamily="2" charset="2"/>
              <a:buChar char="q"/>
            </a:pPr>
            <a:r>
              <a:rPr lang="fr-FR" dirty="0" smtClean="0"/>
              <a:t>secteur </a:t>
            </a:r>
            <a:r>
              <a:rPr lang="fr-FR" dirty="0"/>
              <a:t>artistique et culturel au sens large </a:t>
            </a:r>
          </a:p>
          <a:p>
            <a:pPr marL="952485" lvl="2" indent="-342900">
              <a:spcAft>
                <a:spcPts val="1800"/>
              </a:spcAft>
              <a:buFont typeface="Wingdings" panose="05000000000000000000" pitchFamily="2" charset="2"/>
              <a:buChar char="q"/>
            </a:pPr>
            <a:r>
              <a:rPr lang="fr-FR" dirty="0"/>
              <a:t>organisation dotée d’une personnalité juridique soit une personne </a:t>
            </a:r>
            <a:r>
              <a:rPr lang="fr-FR" dirty="0" smtClean="0"/>
              <a:t>physique</a:t>
            </a:r>
          </a:p>
          <a:p>
            <a:pPr marL="609585" lvl="2" indent="0">
              <a:spcAft>
                <a:spcPts val="1800"/>
              </a:spcAft>
              <a:buNone/>
            </a:pPr>
            <a:r>
              <a:rPr lang="fr-FR" b="1" dirty="0" smtClean="0"/>
              <a:t>    </a:t>
            </a:r>
          </a:p>
          <a:p>
            <a:pPr marL="952485" lvl="2" indent="-342900">
              <a:spcAft>
                <a:spcPts val="1800"/>
              </a:spcAft>
              <a:buFont typeface="Wingdings" panose="05000000000000000000" pitchFamily="2" charset="2"/>
              <a:buChar char="q"/>
            </a:pPr>
            <a:endParaRPr lang="fr-FR" b="1" dirty="0"/>
          </a:p>
          <a:p>
            <a:pPr marL="609585" lvl="2" indent="0">
              <a:spcAft>
                <a:spcPts val="1800"/>
              </a:spcAft>
              <a:buNone/>
            </a:pPr>
            <a:r>
              <a:rPr lang="fr-FR" b="1" dirty="0"/>
              <a:t> </a:t>
            </a:r>
            <a:r>
              <a:rPr lang="fr-FR" b="1" dirty="0" smtClean="0"/>
              <a:t>          Vérifier l’éligibilité du partenaire belge</a:t>
            </a:r>
          </a:p>
          <a:p>
            <a:pPr marL="952485" lvl="2" indent="-342900">
              <a:spcAft>
                <a:spcPts val="1800"/>
              </a:spcAft>
              <a:buFont typeface="Wingdings" panose="05000000000000000000" pitchFamily="2" charset="2"/>
              <a:buChar char="q"/>
            </a:pPr>
            <a:endParaRPr lang="fr-FR" b="1" dirty="0"/>
          </a:p>
          <a:p>
            <a:pPr marL="609585" lvl="2" indent="0">
              <a:spcAft>
                <a:spcPts val="1800"/>
              </a:spcAft>
              <a:buNone/>
            </a:pPr>
            <a:endParaRPr lang="fr-FR" b="1" dirty="0" smtClean="0"/>
          </a:p>
          <a:p>
            <a:pPr marL="0" lvl="1" indent="0">
              <a:spcAft>
                <a:spcPts val="1800"/>
              </a:spcAft>
              <a:buFont typeface="Courier New" panose="02070309020205020404" pitchFamily="49" charset="0"/>
              <a:buNone/>
            </a:pPr>
            <a:endParaRPr lang="fr-FR" b="1" i="1" dirty="0" smtClean="0"/>
          </a:p>
          <a:p>
            <a:pPr marL="342900" lvl="1" indent="-342900">
              <a:spcAft>
                <a:spcPts val="1800"/>
              </a:spcAft>
              <a:buFont typeface="Wingdings" panose="05000000000000000000" pitchFamily="2" charset="2"/>
              <a:buChar char="q"/>
            </a:pPr>
            <a:endParaRPr lang="fr-FR" b="1" i="1" dirty="0" smtClean="0"/>
          </a:p>
          <a:p>
            <a:pPr marL="342900" lvl="1" indent="-342900">
              <a:spcAft>
                <a:spcPts val="1800"/>
              </a:spcAft>
              <a:buFont typeface="Wingdings" panose="05000000000000000000" pitchFamily="2" charset="2"/>
              <a:buChar char="ü"/>
            </a:pPr>
            <a:endParaRPr lang="fr-FR" sz="2100" i="1" dirty="0"/>
          </a:p>
        </p:txBody>
      </p:sp>
      <p:sp>
        <p:nvSpPr>
          <p:cNvPr id="5" name="Flèche droite 4"/>
          <p:cNvSpPr/>
          <p:nvPr/>
        </p:nvSpPr>
        <p:spPr>
          <a:xfrm>
            <a:off x="527050" y="43116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1619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7174" y="140250"/>
            <a:ext cx="8774112" cy="654275"/>
          </a:xfrm>
        </p:spPr>
        <p:txBody>
          <a:bodyPr>
            <a:normAutofit/>
          </a:bodyPr>
          <a:lstStyle/>
          <a:p>
            <a:r>
              <a:rPr lang="fr-FR" sz="2400" dirty="0" err="1" smtClean="0"/>
              <a:t>Modalites</a:t>
            </a:r>
            <a:r>
              <a:rPr lang="fr-FR" sz="2400" dirty="0" smtClean="0"/>
              <a:t> des AAP</a:t>
            </a:r>
            <a:endParaRPr lang="fr-FR" sz="2400" dirty="0">
              <a:solidFill>
                <a:srgbClr val="92D050"/>
              </a:solidFill>
              <a:ea typeface="+mn-ea"/>
            </a:endParaRPr>
          </a:p>
        </p:txBody>
      </p:sp>
      <p:sp>
        <p:nvSpPr>
          <p:cNvPr id="8" name="Espace réservé du contenu 1"/>
          <p:cNvSpPr txBox="1">
            <a:spLocks/>
          </p:cNvSpPr>
          <p:nvPr/>
        </p:nvSpPr>
        <p:spPr>
          <a:xfrm>
            <a:off x="199926" y="3410449"/>
            <a:ext cx="8681360" cy="1597696"/>
          </a:xfrm>
          <a:prstGeom prst="rect">
            <a:avLst/>
          </a:prstGeom>
        </p:spPr>
        <p:txBody>
          <a:bodyPr vert="horz" lIns="68580" tIns="34290" rIns="68580" bIns="34290" rtlCol="0">
            <a:noAutofit/>
          </a:bodyPr>
          <a:lstStyle>
            <a:lvl1pPr marL="406379" indent="-406379" algn="l" defTabSz="914400" rtl="0" eaLnBrk="1" latinLnBrk="0" hangingPunct="1">
              <a:lnSpc>
                <a:spcPct val="90000"/>
              </a:lnSpc>
              <a:spcBef>
                <a:spcPts val="1000"/>
              </a:spcBef>
              <a:buClr>
                <a:srgbClr val="81B71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1219139" indent="-406379" algn="l" defTabSz="914400" rtl="0" eaLnBrk="1" latinLnBrk="0" hangingPunct="1">
              <a:lnSpc>
                <a:spcPct val="90000"/>
              </a:lnSpc>
              <a:spcBef>
                <a:spcPts val="500"/>
              </a:spcBef>
              <a:buClr>
                <a:srgbClr val="81B719"/>
              </a:buClr>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2031899" indent="-406379" algn="l" defTabSz="914400" rtl="0" eaLnBrk="1" latinLnBrk="0" hangingPunct="1">
              <a:lnSpc>
                <a:spcPct val="90000"/>
              </a:lnSpc>
              <a:spcBef>
                <a:spcPts val="500"/>
              </a:spcBef>
              <a:buClr>
                <a:srgbClr val="81B719"/>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2844658" indent="-406379" algn="l" defTabSz="914400" rtl="0" eaLnBrk="1" latinLnBrk="0" hangingPunct="1">
              <a:lnSpc>
                <a:spcPct val="90000"/>
              </a:lnSpc>
              <a:spcBef>
                <a:spcPts val="500"/>
              </a:spcBef>
              <a:buClr>
                <a:srgbClr val="81B719"/>
              </a:buClr>
              <a:buFont typeface="Wingdings" panose="05000000000000000000" pitchFamily="2" charset="2"/>
              <a:buChar char="ü"/>
              <a:defRPr sz="1800" kern="1200">
                <a:solidFill>
                  <a:schemeClr val="tx1"/>
                </a:solidFill>
                <a:latin typeface="Arial" panose="020B0604020202020204" pitchFamily="34" charset="0"/>
                <a:ea typeface="+mn-ea"/>
                <a:cs typeface="Arial" panose="020B0604020202020204" pitchFamily="34" charset="0"/>
              </a:defRPr>
            </a:lvl4pPr>
            <a:lvl5pPr marL="3657417" indent="-406379" algn="l" defTabSz="914400" rtl="0" eaLnBrk="1" latinLnBrk="0" hangingPunct="1">
              <a:lnSpc>
                <a:spcPct val="90000"/>
              </a:lnSpc>
              <a:spcBef>
                <a:spcPts val="500"/>
              </a:spcBef>
              <a:buClr>
                <a:srgbClr val="81B719"/>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500" dirty="0"/>
          </a:p>
          <a:p>
            <a:pPr marL="0" indent="0">
              <a:buNone/>
            </a:pPr>
            <a:r>
              <a:rPr lang="fr-FR" sz="1500" dirty="0"/>
              <a:t>	 </a:t>
            </a:r>
          </a:p>
        </p:txBody>
      </p:sp>
      <p:sp>
        <p:nvSpPr>
          <p:cNvPr id="6" name="Espace réservé du contenu 1"/>
          <p:cNvSpPr txBox="1">
            <a:spLocks/>
          </p:cNvSpPr>
          <p:nvPr/>
        </p:nvSpPr>
        <p:spPr>
          <a:xfrm>
            <a:off x="199926" y="803108"/>
            <a:ext cx="9036827" cy="4205037"/>
          </a:xfrm>
          <a:prstGeom prst="rect">
            <a:avLst/>
          </a:prstGeom>
        </p:spPr>
        <p:txBody>
          <a:bodyPr vert="horz" lIns="91440" tIns="45720" rIns="91440" bIns="45720" rtlCol="0">
            <a:normAutofit/>
          </a:bodyPr>
          <a:lstStyle>
            <a:lvl1pPr marL="304792" indent="-304792" algn="l" defTabSz="914400" rtl="0" eaLnBrk="1" latinLnBrk="0" hangingPunct="1">
              <a:lnSpc>
                <a:spcPct val="90000"/>
              </a:lnSpc>
              <a:spcBef>
                <a:spcPts val="1000"/>
              </a:spcBef>
              <a:buClr>
                <a:srgbClr val="81B71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914377" indent="-304792" algn="l" defTabSz="914400" rtl="0" eaLnBrk="1" latinLnBrk="0" hangingPunct="1">
              <a:lnSpc>
                <a:spcPct val="90000"/>
              </a:lnSpc>
              <a:spcBef>
                <a:spcPts val="500"/>
              </a:spcBef>
              <a:buClr>
                <a:srgbClr val="81B719"/>
              </a:buClr>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523962" indent="-304792" algn="l" defTabSz="914400" rtl="0" eaLnBrk="1" latinLnBrk="0" hangingPunct="1">
              <a:lnSpc>
                <a:spcPct val="90000"/>
              </a:lnSpc>
              <a:spcBef>
                <a:spcPts val="500"/>
              </a:spcBef>
              <a:buClr>
                <a:srgbClr val="81B719"/>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2133547" indent="-304792" algn="l" defTabSz="914400" rtl="0" eaLnBrk="1" latinLnBrk="0" hangingPunct="1">
              <a:lnSpc>
                <a:spcPct val="90000"/>
              </a:lnSpc>
              <a:spcBef>
                <a:spcPts val="500"/>
              </a:spcBef>
              <a:buClr>
                <a:srgbClr val="81B719"/>
              </a:buClr>
              <a:buFont typeface="Wingdings" panose="05000000000000000000" pitchFamily="2" charset="2"/>
              <a:buChar char="ü"/>
              <a:defRPr sz="1800" kern="1200">
                <a:solidFill>
                  <a:schemeClr val="tx1"/>
                </a:solidFill>
                <a:latin typeface="Arial" panose="020B0604020202020204" pitchFamily="34" charset="0"/>
                <a:ea typeface="+mn-ea"/>
                <a:cs typeface="Arial" panose="020B0604020202020204" pitchFamily="34" charset="0"/>
              </a:defRPr>
            </a:lvl4pPr>
            <a:lvl5pPr marL="2743131" indent="-304792" algn="l" defTabSz="914400" rtl="0" eaLnBrk="1" latinLnBrk="0" hangingPunct="1">
              <a:lnSpc>
                <a:spcPct val="90000"/>
              </a:lnSpc>
              <a:spcBef>
                <a:spcPts val="500"/>
              </a:spcBef>
              <a:buClr>
                <a:srgbClr val="81B719"/>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Aft>
                <a:spcPts val="1800"/>
              </a:spcAft>
              <a:buFont typeface="Wingdings" panose="05000000000000000000" pitchFamily="2" charset="2"/>
              <a:buChar char="q"/>
            </a:pPr>
            <a:r>
              <a:rPr lang="fr-FR" b="1" dirty="0" smtClean="0"/>
              <a:t>Quels projets : </a:t>
            </a:r>
          </a:p>
          <a:p>
            <a:pPr marL="609585" lvl="2" indent="0">
              <a:spcAft>
                <a:spcPts val="1800"/>
              </a:spcAft>
              <a:buNone/>
            </a:pPr>
            <a:r>
              <a:rPr lang="fr-FR" dirty="0" smtClean="0"/>
              <a:t>Projets de coopération artistiques et culturels mobilisant les axes des accords</a:t>
            </a:r>
          </a:p>
          <a:p>
            <a:pPr lvl="1"/>
            <a:r>
              <a:rPr lang="fr-FR" dirty="0"/>
              <a:t>toutes disciplines artistiques</a:t>
            </a:r>
          </a:p>
          <a:p>
            <a:pPr lvl="1"/>
            <a:r>
              <a:rPr lang="fr-FR" dirty="0"/>
              <a:t>2 partenaires à minima provenant de chaque région (FWB ou VL)</a:t>
            </a:r>
          </a:p>
          <a:p>
            <a:pPr lvl="1"/>
            <a:r>
              <a:rPr lang="fr-FR" dirty="0"/>
              <a:t> 60 % max des dépenses éligibles</a:t>
            </a:r>
          </a:p>
          <a:p>
            <a:pPr lvl="1"/>
            <a:r>
              <a:rPr lang="fr-FR" dirty="0"/>
              <a:t>Plafond 20 000€ (</a:t>
            </a:r>
            <a:r>
              <a:rPr lang="fr-FR" sz="1600" i="1" dirty="0"/>
              <a:t>chaque partenaire reçoit la moitié du montant total de la part de son autorité référente)</a:t>
            </a:r>
          </a:p>
          <a:p>
            <a:pPr marL="609585" lvl="2" indent="0">
              <a:spcAft>
                <a:spcPts val="1800"/>
              </a:spcAft>
              <a:buNone/>
            </a:pPr>
            <a:endParaRPr lang="fr-FR" dirty="0" smtClean="0"/>
          </a:p>
          <a:p>
            <a:pPr marL="0" lvl="1" indent="0">
              <a:spcAft>
                <a:spcPts val="1800"/>
              </a:spcAft>
              <a:buNone/>
            </a:pPr>
            <a:endParaRPr lang="fr-FR" b="1" dirty="0" smtClean="0"/>
          </a:p>
          <a:p>
            <a:pPr marL="952485" lvl="2" indent="-342900">
              <a:spcAft>
                <a:spcPts val="1800"/>
              </a:spcAft>
              <a:buFont typeface="Wingdings" panose="05000000000000000000" pitchFamily="2" charset="2"/>
              <a:buChar char="q"/>
            </a:pPr>
            <a:endParaRPr lang="fr-FR" b="1" dirty="0"/>
          </a:p>
          <a:p>
            <a:pPr marL="609585" lvl="2" indent="0">
              <a:spcAft>
                <a:spcPts val="1800"/>
              </a:spcAft>
              <a:buNone/>
            </a:pPr>
            <a:endParaRPr lang="fr-FR" b="1" dirty="0" smtClean="0"/>
          </a:p>
          <a:p>
            <a:pPr marL="0" lvl="1" indent="0">
              <a:spcAft>
                <a:spcPts val="1800"/>
              </a:spcAft>
              <a:buFont typeface="Courier New" panose="02070309020205020404" pitchFamily="49" charset="0"/>
              <a:buNone/>
            </a:pPr>
            <a:endParaRPr lang="fr-FR" b="1" i="1" dirty="0" smtClean="0"/>
          </a:p>
          <a:p>
            <a:pPr marL="342900" lvl="1" indent="-342900">
              <a:spcAft>
                <a:spcPts val="1800"/>
              </a:spcAft>
              <a:buFont typeface="Wingdings" panose="05000000000000000000" pitchFamily="2" charset="2"/>
              <a:buChar char="q"/>
            </a:pPr>
            <a:endParaRPr lang="fr-FR" b="1" i="1" dirty="0" smtClean="0"/>
          </a:p>
          <a:p>
            <a:pPr marL="342900" lvl="1" indent="-342900">
              <a:spcAft>
                <a:spcPts val="1800"/>
              </a:spcAft>
              <a:buFont typeface="Wingdings" panose="05000000000000000000" pitchFamily="2" charset="2"/>
              <a:buChar char="ü"/>
            </a:pPr>
            <a:endParaRPr lang="fr-FR" sz="2100" i="1" dirty="0"/>
          </a:p>
        </p:txBody>
      </p:sp>
    </p:spTree>
    <p:extLst>
      <p:ext uri="{BB962C8B-B14F-4D97-AF65-F5344CB8AC3E}">
        <p14:creationId xmlns:p14="http://schemas.microsoft.com/office/powerpoint/2010/main" val="149975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97557" y="1234722"/>
            <a:ext cx="2879275" cy="3520723"/>
          </a:xfrm>
        </p:spPr>
        <p:txBody>
          <a:bodyPr>
            <a:normAutofit fontScale="55000" lnSpcReduction="20000"/>
          </a:bodyPr>
          <a:lstStyle/>
          <a:p>
            <a:pPr lvl="0"/>
            <a:r>
              <a:rPr lang="fr-FR" b="1" dirty="0" smtClean="0"/>
              <a:t>AXE 1 : SOUTIEN A L’EMERGENCE</a:t>
            </a:r>
            <a:endParaRPr lang="fr-FR" dirty="0"/>
          </a:p>
          <a:p>
            <a:pPr marL="0" lvl="0" indent="0">
              <a:buNone/>
            </a:pPr>
            <a:r>
              <a:rPr lang="fr-FR" dirty="0" smtClean="0"/>
              <a:t>Soutien </a:t>
            </a:r>
            <a:r>
              <a:rPr lang="fr-FR" dirty="0"/>
              <a:t>aux artistes émergents dans le développement de leur carrière à l'international et particulièrement sur les deux régions (parcours de professionnalisation, notamment).</a:t>
            </a:r>
            <a:endParaRPr lang="fr-FR" sz="2000" dirty="0"/>
          </a:p>
          <a:p>
            <a:pPr lvl="0"/>
            <a:r>
              <a:rPr lang="fr-FR" b="1" dirty="0"/>
              <a:t>Axe 2 : PERENNISATION</a:t>
            </a:r>
            <a:endParaRPr lang="fr-FR" sz="2000" dirty="0"/>
          </a:p>
          <a:p>
            <a:pPr marL="0" indent="0">
              <a:buNone/>
            </a:pPr>
            <a:r>
              <a:rPr lang="fr-FR" dirty="0"/>
              <a:t>Développer un cadre durable pour les échanges culturels transfrontaliers en favorisant la connaissance réciproque, en soutenant les collaborations entre des opérateurs ou des réseaux </a:t>
            </a:r>
            <a:r>
              <a:rPr lang="fr-FR" dirty="0" smtClean="0"/>
              <a:t>culturels</a:t>
            </a:r>
            <a:endParaRPr lang="fr-FR" dirty="0"/>
          </a:p>
          <a:p>
            <a:pPr marL="0" indent="0">
              <a:buNone/>
            </a:pPr>
            <a:endParaRPr lang="fr-FR" sz="2000" dirty="0"/>
          </a:p>
          <a:p>
            <a:pPr lvl="1"/>
            <a:endParaRPr lang="fr-FR" sz="1600" i="1" dirty="0" smtClean="0"/>
          </a:p>
        </p:txBody>
      </p:sp>
      <p:sp>
        <p:nvSpPr>
          <p:cNvPr id="3" name="Espace réservé du texte 2"/>
          <p:cNvSpPr>
            <a:spLocks noGrp="1"/>
          </p:cNvSpPr>
          <p:nvPr>
            <p:ph type="body" idx="13"/>
          </p:nvPr>
        </p:nvSpPr>
        <p:spPr/>
        <p:txBody>
          <a:bodyPr/>
          <a:lstStyle/>
          <a:p>
            <a:endParaRPr lang="fr-FR"/>
          </a:p>
        </p:txBody>
      </p:sp>
      <p:sp>
        <p:nvSpPr>
          <p:cNvPr id="4" name="Titre 3"/>
          <p:cNvSpPr>
            <a:spLocks noGrp="1"/>
          </p:cNvSpPr>
          <p:nvPr>
            <p:ph type="title"/>
          </p:nvPr>
        </p:nvSpPr>
        <p:spPr>
          <a:xfrm>
            <a:off x="197557" y="250923"/>
            <a:ext cx="8041279" cy="515055"/>
          </a:xfrm>
        </p:spPr>
        <p:txBody>
          <a:bodyPr>
            <a:normAutofit/>
          </a:bodyPr>
          <a:lstStyle/>
          <a:p>
            <a:r>
              <a:rPr lang="fr-FR" sz="2400" dirty="0" smtClean="0"/>
              <a:t>AXES PRIORITAIRES </a:t>
            </a:r>
            <a:endParaRPr lang="fr-FR" sz="2400" dirty="0"/>
          </a:p>
        </p:txBody>
      </p:sp>
      <p:sp>
        <p:nvSpPr>
          <p:cNvPr id="5" name="Espace réservé du contenu 1"/>
          <p:cNvSpPr txBox="1">
            <a:spLocks/>
          </p:cNvSpPr>
          <p:nvPr/>
        </p:nvSpPr>
        <p:spPr>
          <a:xfrm>
            <a:off x="4557889" y="1566425"/>
            <a:ext cx="3610384" cy="3520723"/>
          </a:xfrm>
          <a:prstGeom prst="rect">
            <a:avLst/>
          </a:prstGeom>
        </p:spPr>
        <p:txBody>
          <a:bodyPr vert="horz" lIns="91440" tIns="45720" rIns="91440" bIns="45720" rtlCol="0">
            <a:normAutofit fontScale="47500" lnSpcReduction="20000"/>
          </a:bodyPr>
          <a:lstStyle>
            <a:lvl1pPr marL="304792" indent="-304792" algn="l" defTabSz="914400" rtl="0" eaLnBrk="1" latinLnBrk="0" hangingPunct="1">
              <a:lnSpc>
                <a:spcPct val="90000"/>
              </a:lnSpc>
              <a:spcBef>
                <a:spcPts val="1000"/>
              </a:spcBef>
              <a:buClr>
                <a:srgbClr val="81B71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914377" indent="-304792" algn="l" defTabSz="914400" rtl="0" eaLnBrk="1" latinLnBrk="0" hangingPunct="1">
              <a:lnSpc>
                <a:spcPct val="90000"/>
              </a:lnSpc>
              <a:spcBef>
                <a:spcPts val="500"/>
              </a:spcBef>
              <a:buClr>
                <a:srgbClr val="81B719"/>
              </a:buClr>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523962" indent="-304792" algn="l" defTabSz="914400" rtl="0" eaLnBrk="1" latinLnBrk="0" hangingPunct="1">
              <a:lnSpc>
                <a:spcPct val="90000"/>
              </a:lnSpc>
              <a:spcBef>
                <a:spcPts val="500"/>
              </a:spcBef>
              <a:buClr>
                <a:srgbClr val="81B719"/>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2133547" indent="-304792" algn="l" defTabSz="914400" rtl="0" eaLnBrk="1" latinLnBrk="0" hangingPunct="1">
              <a:lnSpc>
                <a:spcPct val="90000"/>
              </a:lnSpc>
              <a:spcBef>
                <a:spcPts val="500"/>
              </a:spcBef>
              <a:buClr>
                <a:srgbClr val="81B719"/>
              </a:buClr>
              <a:buFont typeface="Wingdings" panose="05000000000000000000" pitchFamily="2" charset="2"/>
              <a:buChar char="ü"/>
              <a:defRPr sz="1800" kern="1200">
                <a:solidFill>
                  <a:schemeClr val="tx1"/>
                </a:solidFill>
                <a:latin typeface="Arial" panose="020B0604020202020204" pitchFamily="34" charset="0"/>
                <a:ea typeface="+mn-ea"/>
                <a:cs typeface="Arial" panose="020B0604020202020204" pitchFamily="34" charset="0"/>
              </a:defRPr>
            </a:lvl4pPr>
            <a:lvl5pPr marL="2743131" indent="-304792" algn="l" defTabSz="914400" rtl="0" eaLnBrk="1" latinLnBrk="0" hangingPunct="1">
              <a:lnSpc>
                <a:spcPct val="90000"/>
              </a:lnSpc>
              <a:spcBef>
                <a:spcPts val="500"/>
              </a:spcBef>
              <a:buClr>
                <a:srgbClr val="81B719"/>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smtClean="0"/>
              <a:t>Axe 1 : SOUTIEN AUX ARTISTES</a:t>
            </a:r>
            <a:endParaRPr lang="fr-FR" sz="2000" dirty="0" smtClean="0"/>
          </a:p>
          <a:p>
            <a:pPr marL="0" indent="0">
              <a:buNone/>
            </a:pPr>
            <a:r>
              <a:rPr lang="fr-FR" dirty="0" smtClean="0"/>
              <a:t>Soutenir les artistes dans leurs activités internationales et dans ce sens les aider à se développer et se professionnaliser. </a:t>
            </a:r>
          </a:p>
          <a:p>
            <a:r>
              <a:rPr lang="fr-FR" b="1" dirty="0" smtClean="0"/>
              <a:t>Axe 2 : ÉCHANGE INTERRÉGIONAL</a:t>
            </a:r>
            <a:endParaRPr lang="fr-FR" sz="2000" dirty="0"/>
          </a:p>
          <a:p>
            <a:pPr marL="0" indent="0">
              <a:buNone/>
            </a:pPr>
            <a:r>
              <a:rPr lang="fr-FR" dirty="0" smtClean="0"/>
              <a:t>Stimuler les échanges mutuels entre les artistes et les structures culturelles à l’échelle interrégionale.</a:t>
            </a:r>
          </a:p>
          <a:p>
            <a:pPr marL="0" indent="0">
              <a:buNone/>
            </a:pPr>
            <a:r>
              <a:rPr lang="fr-FR" dirty="0" smtClean="0"/>
              <a:t> </a:t>
            </a:r>
          </a:p>
          <a:p>
            <a:r>
              <a:rPr lang="fr-FR" b="1" dirty="0" smtClean="0"/>
              <a:t>Axe 3 : MISE EN RÉSEAU ET PÉRENNISATION</a:t>
            </a:r>
            <a:endParaRPr lang="fr-FR" sz="2000" dirty="0" smtClean="0"/>
          </a:p>
          <a:p>
            <a:pPr marL="0" indent="0">
              <a:buNone/>
            </a:pPr>
            <a:r>
              <a:rPr lang="fr-FR" dirty="0" smtClean="0"/>
              <a:t>Développer un cadre durable pour les échanges culturels transfrontaliers en favorisant la connaissance réciproque, en soutenant les coopérations structurantes entre acteurs culturels et réseaux et en accompagnant les porteurs de projets</a:t>
            </a:r>
          </a:p>
          <a:p>
            <a:pPr marL="0" indent="0">
              <a:buNone/>
            </a:pPr>
            <a:endParaRPr lang="fr-FR" sz="2000" dirty="0" smtClean="0"/>
          </a:p>
          <a:p>
            <a:pPr lvl="1"/>
            <a:endParaRPr lang="fr-FR" sz="1600" i="1" dirty="0" smtClean="0"/>
          </a:p>
        </p:txBody>
      </p:sp>
      <p:pic>
        <p:nvPicPr>
          <p:cNvPr id="6" name="Espace réservé du contenu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9522" y="1041527"/>
            <a:ext cx="1343025" cy="1285875"/>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800" y="853467"/>
            <a:ext cx="1111760" cy="2217885"/>
          </a:xfrm>
          <a:prstGeom prst="rect">
            <a:avLst/>
          </a:prstGeom>
        </p:spPr>
      </p:pic>
    </p:spTree>
    <p:extLst>
      <p:ext uri="{BB962C8B-B14F-4D97-AF65-F5344CB8AC3E}">
        <p14:creationId xmlns:p14="http://schemas.microsoft.com/office/powerpoint/2010/main" val="1944010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7172" y="113927"/>
            <a:ext cx="8774112" cy="671511"/>
          </a:xfrm>
        </p:spPr>
        <p:txBody>
          <a:bodyPr>
            <a:noAutofit/>
          </a:bodyPr>
          <a:lstStyle/>
          <a:p>
            <a:pPr>
              <a:spcBef>
                <a:spcPts val="600"/>
              </a:spcBef>
              <a:spcAft>
                <a:spcPts val="600"/>
              </a:spcAft>
            </a:pPr>
            <a:r>
              <a:rPr lang="fr-FR" sz="2400" dirty="0"/>
              <a:t>appel à projets </a:t>
            </a:r>
            <a:r>
              <a:rPr lang="fr-FR" sz="2400" dirty="0" smtClean="0"/>
              <a:t>HDF/VL</a:t>
            </a:r>
            <a:br>
              <a:rPr lang="fr-FR" sz="2400" dirty="0" smtClean="0"/>
            </a:br>
            <a:r>
              <a:rPr lang="fr-FR" sz="2400" dirty="0"/>
              <a:t/>
            </a:r>
            <a:br>
              <a:rPr lang="fr-FR" sz="2400" dirty="0"/>
            </a:br>
            <a:r>
              <a:rPr lang="fr-FR" sz="2400" dirty="0" smtClean="0"/>
              <a:t>					exemples</a:t>
            </a:r>
            <a:endParaRPr lang="fr-FR" sz="2400" b="0" dirty="0"/>
          </a:p>
        </p:txBody>
      </p:sp>
      <p:sp>
        <p:nvSpPr>
          <p:cNvPr id="6" name="Rectangle 3"/>
          <p:cNvSpPr>
            <a:spLocks noChangeArrowheads="1"/>
          </p:cNvSpPr>
          <p:nvPr/>
        </p:nvSpPr>
        <p:spPr bwMode="auto">
          <a:xfrm>
            <a:off x="1"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8" eaLnBrk="0" fontAlgn="base" hangingPunct="0">
              <a:spcBef>
                <a:spcPct val="0"/>
              </a:spcBef>
              <a:spcAft>
                <a:spcPct val="0"/>
              </a:spcAft>
            </a:pPr>
            <a:endParaRPr lang="nl-NL" altLang="fr-FR" dirty="0">
              <a:latin typeface="Arial" panose="020B0604020202020204" pitchFamily="34" charset="0"/>
            </a:endParaRPr>
          </a:p>
        </p:txBody>
      </p:sp>
      <p:sp>
        <p:nvSpPr>
          <p:cNvPr id="3" name="Rectangle 2"/>
          <p:cNvSpPr/>
          <p:nvPr/>
        </p:nvSpPr>
        <p:spPr>
          <a:xfrm>
            <a:off x="4887581" y="2696066"/>
            <a:ext cx="4572000" cy="815608"/>
          </a:xfrm>
          <a:prstGeom prst="rect">
            <a:avLst/>
          </a:prstGeom>
        </p:spPr>
        <p:txBody>
          <a:bodyPr>
            <a:spAutoFit/>
          </a:bodyPr>
          <a:lstStyle/>
          <a:p>
            <a:pPr marL="285750" lvl="1" indent="-285750">
              <a:spcBef>
                <a:spcPts val="0"/>
              </a:spcBef>
              <a:buFont typeface="Wingdings" panose="05000000000000000000" pitchFamily="2" charset="2"/>
              <a:buChar char="q"/>
            </a:pPr>
            <a:r>
              <a:rPr lang="fr-FR" sz="1700" b="1" dirty="0" smtClean="0"/>
              <a:t>BEECKAM sans Frontières </a:t>
            </a:r>
            <a:r>
              <a:rPr lang="fr-FR" sz="1700" dirty="0" smtClean="0"/>
              <a:t>(</a:t>
            </a:r>
            <a:r>
              <a:rPr lang="nl-BE" sz="1700" dirty="0" smtClean="0"/>
              <a:t>IPP/FOMU)</a:t>
            </a:r>
            <a:endParaRPr lang="nl-BE" sz="1700" dirty="0"/>
          </a:p>
          <a:p>
            <a:pPr marL="0" lvl="1" indent="0">
              <a:spcBef>
                <a:spcPts val="0"/>
              </a:spcBef>
              <a:buNone/>
            </a:pPr>
            <a:r>
              <a:rPr lang="fr-BE" sz="1500" dirty="0" smtClean="0"/>
              <a:t>Double résidence de l’artiste à Lille et Anvers et </a:t>
            </a:r>
            <a:r>
              <a:rPr lang="fr-BE" sz="1500" dirty="0" err="1" smtClean="0"/>
              <a:t>co</a:t>
            </a:r>
            <a:r>
              <a:rPr lang="fr-BE" sz="1500" dirty="0" smtClean="0"/>
              <a:t>-programmation entre les deux structures</a:t>
            </a:r>
            <a:endParaRPr lang="fr-FR" sz="1500" dirty="0"/>
          </a:p>
        </p:txBody>
      </p:sp>
      <p:sp>
        <p:nvSpPr>
          <p:cNvPr id="7" name="Rectangle 6"/>
          <p:cNvSpPr/>
          <p:nvPr/>
        </p:nvSpPr>
        <p:spPr>
          <a:xfrm>
            <a:off x="3080951" y="1074572"/>
            <a:ext cx="4572000" cy="1538883"/>
          </a:xfrm>
          <a:prstGeom prst="rect">
            <a:avLst/>
          </a:prstGeom>
        </p:spPr>
        <p:txBody>
          <a:bodyPr>
            <a:spAutoFit/>
          </a:bodyPr>
          <a:lstStyle/>
          <a:p>
            <a:pPr marL="285750" lvl="1" indent="-285750">
              <a:spcBef>
                <a:spcPts val="0"/>
              </a:spcBef>
              <a:buFont typeface="Wingdings" panose="05000000000000000000" pitchFamily="2" charset="2"/>
              <a:buChar char="q"/>
            </a:pPr>
            <a:r>
              <a:rPr lang="fr-FR" sz="1700" b="1" dirty="0"/>
              <a:t>Coup de</a:t>
            </a:r>
            <a:r>
              <a:rPr lang="fr-FR" sz="1700" dirty="0"/>
              <a:t> </a:t>
            </a:r>
            <a:r>
              <a:rPr lang="fr-FR" sz="1700" b="1" dirty="0"/>
              <a:t>Folk </a:t>
            </a:r>
            <a:r>
              <a:rPr lang="fr-FR" sz="1700" dirty="0"/>
              <a:t> (</a:t>
            </a:r>
            <a:r>
              <a:rPr lang="nl-BE" sz="1700" dirty="0"/>
              <a:t>Radio </a:t>
            </a:r>
            <a:r>
              <a:rPr lang="nl-BE" sz="1700" dirty="0" err="1"/>
              <a:t>Uylenspiegel</a:t>
            </a:r>
            <a:r>
              <a:rPr lang="nl-BE" sz="1700" dirty="0"/>
              <a:t> /Muziekcentrum </a:t>
            </a:r>
            <a:r>
              <a:rPr lang="nl-BE" sz="1700" dirty="0" err="1"/>
              <a:t>Dranouter</a:t>
            </a:r>
            <a:r>
              <a:rPr lang="nl-BE" sz="1700" dirty="0"/>
              <a:t>)</a:t>
            </a:r>
          </a:p>
          <a:p>
            <a:pPr marL="0" lvl="1" indent="0">
              <a:spcBef>
                <a:spcPts val="0"/>
              </a:spcBef>
              <a:buNone/>
            </a:pPr>
            <a:r>
              <a:rPr lang="fr-BE" sz="1500" dirty="0"/>
              <a:t>Accompagnement de 4 musiciens émergents en musique folk (2 artistes français et 2 artistes belges) à travers un parcours comprenant des résidences et des </a:t>
            </a:r>
            <a:r>
              <a:rPr lang="fr-BE" sz="1500" dirty="0" err="1"/>
              <a:t>showcases</a:t>
            </a:r>
            <a:r>
              <a:rPr lang="fr-BE" sz="1500" dirty="0"/>
              <a:t>.</a:t>
            </a:r>
            <a:endParaRPr lang="fr-FR" sz="1500" dirty="0"/>
          </a:p>
        </p:txBody>
      </p:sp>
      <p:sp>
        <p:nvSpPr>
          <p:cNvPr id="8" name="Espace réservé du contenu 7"/>
          <p:cNvSpPr>
            <a:spLocks noGrp="1"/>
          </p:cNvSpPr>
          <p:nvPr>
            <p:ph idx="1"/>
          </p:nvPr>
        </p:nvSpPr>
        <p:spPr>
          <a:xfrm>
            <a:off x="450712" y="1541623"/>
            <a:ext cx="2576693" cy="1071832"/>
          </a:xfrm>
        </p:spPr>
        <p:txBody>
          <a:bodyPr>
            <a:normAutofit/>
          </a:bodyPr>
          <a:lstStyle/>
          <a:p>
            <a:r>
              <a:rPr lang="fr-FR" sz="2000" dirty="0" smtClean="0">
                <a:solidFill>
                  <a:srgbClr val="92D050"/>
                </a:solidFill>
              </a:rPr>
              <a:t>42 PROJETS DEPUIS 2018</a:t>
            </a:r>
          </a:p>
          <a:p>
            <a:pPr marL="0" indent="0">
              <a:buNone/>
            </a:pPr>
            <a:endParaRPr lang="fr-FR" sz="2400" dirty="0"/>
          </a:p>
        </p:txBody>
      </p:sp>
      <p:sp>
        <p:nvSpPr>
          <p:cNvPr id="9" name="Rectangle 8"/>
          <p:cNvSpPr/>
          <p:nvPr/>
        </p:nvSpPr>
        <p:spPr>
          <a:xfrm>
            <a:off x="315581" y="3186580"/>
            <a:ext cx="4572000" cy="1508105"/>
          </a:xfrm>
          <a:prstGeom prst="rect">
            <a:avLst/>
          </a:prstGeom>
        </p:spPr>
        <p:txBody>
          <a:bodyPr>
            <a:spAutoFit/>
          </a:bodyPr>
          <a:lstStyle/>
          <a:p>
            <a:pPr marL="285750" lvl="1" indent="-285750">
              <a:spcBef>
                <a:spcPts val="0"/>
              </a:spcBef>
              <a:buFont typeface="Wingdings" panose="05000000000000000000" pitchFamily="2" charset="2"/>
              <a:buChar char="q"/>
            </a:pPr>
            <a:r>
              <a:rPr lang="fr-FR" sz="1700" b="1" dirty="0" err="1" smtClean="0"/>
              <a:t>Re-sentir</a:t>
            </a:r>
            <a:r>
              <a:rPr lang="fr-FR" sz="1700" b="1" dirty="0" smtClean="0"/>
              <a:t> </a:t>
            </a:r>
            <a:r>
              <a:rPr lang="fr-FR" sz="1700" dirty="0" smtClean="0"/>
              <a:t>(</a:t>
            </a:r>
            <a:r>
              <a:rPr lang="nl-BE" sz="1600" dirty="0" smtClean="0"/>
              <a:t>50°NORD/PUBLIQ</a:t>
            </a:r>
            <a:r>
              <a:rPr lang="nl-BE" sz="1700" dirty="0" smtClean="0"/>
              <a:t>)</a:t>
            </a:r>
            <a:endParaRPr lang="nl-BE" sz="1700" dirty="0"/>
          </a:p>
          <a:p>
            <a:pPr marL="0" lvl="1" indent="0">
              <a:spcBef>
                <a:spcPts val="0"/>
              </a:spcBef>
              <a:buNone/>
            </a:pPr>
            <a:r>
              <a:rPr lang="fr-FR" sz="1500" dirty="0"/>
              <a:t>Projet de coopération et d'échanges de pratiques autour de l'inclusion des publics entre les deux têtes de réseau partenaires : organisation d’ateliers et de visites, échanges d’expertise et mise en place d’une boîte à outils autour des pratiques de médiation culturelle</a:t>
            </a:r>
          </a:p>
        </p:txBody>
      </p:sp>
    </p:spTree>
    <p:extLst>
      <p:ext uri="{BB962C8B-B14F-4D97-AF65-F5344CB8AC3E}">
        <p14:creationId xmlns:p14="http://schemas.microsoft.com/office/powerpoint/2010/main" val="15283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3"/>
          </p:nvPr>
        </p:nvSpPr>
        <p:spPr/>
        <p:txBody>
          <a:bodyPr/>
          <a:lstStyle/>
          <a:p>
            <a:endParaRPr lang="fr-FR"/>
          </a:p>
        </p:txBody>
      </p:sp>
      <p:sp>
        <p:nvSpPr>
          <p:cNvPr id="4" name="Titre 3"/>
          <p:cNvSpPr>
            <a:spLocks noGrp="1"/>
          </p:cNvSpPr>
          <p:nvPr>
            <p:ph type="title"/>
          </p:nvPr>
        </p:nvSpPr>
        <p:spPr>
          <a:xfrm>
            <a:off x="197557" y="250923"/>
            <a:ext cx="8041279" cy="515055"/>
          </a:xfrm>
        </p:spPr>
        <p:txBody>
          <a:bodyPr>
            <a:normAutofit fontScale="90000"/>
          </a:bodyPr>
          <a:lstStyle/>
          <a:p>
            <a:r>
              <a:rPr lang="fr-FR" sz="2400" dirty="0"/>
              <a:t>AAP Région HDF / </a:t>
            </a:r>
            <a:r>
              <a:rPr lang="fr-FR" sz="2400" dirty="0" err="1" smtClean="0"/>
              <a:t>fwb</a:t>
            </a:r>
            <a:r>
              <a:rPr lang="fr-FR" sz="2400" dirty="0"/>
              <a:t/>
            </a:r>
            <a:br>
              <a:rPr lang="fr-FR" sz="2400" dirty="0"/>
            </a:br>
            <a:endParaRPr lang="fr-FR" sz="24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737" y="0"/>
            <a:ext cx="1343025" cy="1285875"/>
          </a:xfrm>
          <a:prstGeom prst="rect">
            <a:avLst/>
          </a:prstGeom>
        </p:spPr>
      </p:pic>
      <p:sp>
        <p:nvSpPr>
          <p:cNvPr id="7" name="Espace réservé du contenu 1"/>
          <p:cNvSpPr>
            <a:spLocks noGrp="1"/>
          </p:cNvSpPr>
          <p:nvPr>
            <p:ph idx="1"/>
          </p:nvPr>
        </p:nvSpPr>
        <p:spPr>
          <a:xfrm>
            <a:off x="301828" y="1140466"/>
            <a:ext cx="2611479" cy="718501"/>
          </a:xfrm>
        </p:spPr>
        <p:txBody>
          <a:bodyPr>
            <a:normAutofit/>
          </a:bodyPr>
          <a:lstStyle/>
          <a:p>
            <a:pPr lvl="0" hangingPunct="0"/>
            <a:r>
              <a:rPr lang="fr-FR" sz="2000" dirty="0">
                <a:solidFill>
                  <a:srgbClr val="92D050"/>
                </a:solidFill>
              </a:rPr>
              <a:t>6 </a:t>
            </a:r>
            <a:r>
              <a:rPr lang="fr-FR" sz="2000" dirty="0" smtClean="0">
                <a:solidFill>
                  <a:srgbClr val="92D050"/>
                </a:solidFill>
              </a:rPr>
              <a:t>PROJETS DEPUIS 2023</a:t>
            </a:r>
            <a:endParaRPr lang="fr-FR" sz="2000" dirty="0">
              <a:solidFill>
                <a:srgbClr val="92D050"/>
              </a:solidFill>
            </a:endParaRPr>
          </a:p>
        </p:txBody>
      </p:sp>
      <p:sp>
        <p:nvSpPr>
          <p:cNvPr id="8" name="Rectangle 7"/>
          <p:cNvSpPr/>
          <p:nvPr/>
        </p:nvSpPr>
        <p:spPr>
          <a:xfrm>
            <a:off x="4409883" y="1447921"/>
            <a:ext cx="4572000" cy="1661993"/>
          </a:xfrm>
          <a:prstGeom prst="rect">
            <a:avLst/>
          </a:prstGeom>
        </p:spPr>
        <p:txBody>
          <a:bodyPr>
            <a:spAutoFit/>
          </a:bodyPr>
          <a:lstStyle/>
          <a:p>
            <a:pPr marL="285750" lvl="1" indent="-285750">
              <a:spcBef>
                <a:spcPts val="0"/>
              </a:spcBef>
              <a:buFont typeface="Wingdings" panose="05000000000000000000" pitchFamily="2" charset="2"/>
              <a:buChar char="q"/>
            </a:pPr>
            <a:r>
              <a:rPr lang="fr-FR" sz="1700" b="1" dirty="0" smtClean="0"/>
              <a:t>Lens-Bruxelles, Génération Co-création </a:t>
            </a:r>
            <a:r>
              <a:rPr lang="fr-FR" sz="1700" dirty="0" smtClean="0"/>
              <a:t>(</a:t>
            </a:r>
            <a:r>
              <a:rPr lang="nl-BE" sz="1700" dirty="0" smtClean="0"/>
              <a:t>Louvre-Lens/</a:t>
            </a:r>
            <a:r>
              <a:rPr lang="nl-BE" sz="1700" dirty="0" err="1" smtClean="0"/>
              <a:t>Musées</a:t>
            </a:r>
            <a:r>
              <a:rPr lang="nl-BE" sz="1700" dirty="0" smtClean="0"/>
              <a:t> </a:t>
            </a:r>
            <a:r>
              <a:rPr lang="nl-BE" sz="1700" dirty="0" err="1" smtClean="0"/>
              <a:t>royaux</a:t>
            </a:r>
            <a:r>
              <a:rPr lang="nl-BE" sz="1700" dirty="0" smtClean="0"/>
              <a:t> de </a:t>
            </a:r>
            <a:r>
              <a:rPr lang="nl-BE" sz="1700" dirty="0" err="1" smtClean="0"/>
              <a:t>Belgique</a:t>
            </a:r>
            <a:r>
              <a:rPr lang="nl-BE" sz="1700" dirty="0" smtClean="0"/>
              <a:t>)</a:t>
            </a:r>
          </a:p>
          <a:p>
            <a:pPr marL="0" lvl="1">
              <a:spcBef>
                <a:spcPts val="0"/>
              </a:spcBef>
            </a:pPr>
            <a:r>
              <a:rPr lang="fr-FR" sz="1700" dirty="0" smtClean="0"/>
              <a:t>Echanges de pratiques et mutualisations d’expériences d’outils </a:t>
            </a:r>
            <a:r>
              <a:rPr lang="fr-FR" sz="1700" dirty="0"/>
              <a:t>de médiation pour </a:t>
            </a:r>
            <a:r>
              <a:rPr lang="fr-FR" sz="1700" dirty="0" smtClean="0"/>
              <a:t>les publics </a:t>
            </a:r>
            <a:r>
              <a:rPr lang="fr-FR" sz="1700" dirty="0"/>
              <a:t>scolaires dans des opérations de hors-les-murs</a:t>
            </a:r>
            <a:endParaRPr lang="nl-BE" sz="1700" dirty="0"/>
          </a:p>
        </p:txBody>
      </p:sp>
      <p:sp>
        <p:nvSpPr>
          <p:cNvPr id="9" name="Rectangle 8"/>
          <p:cNvSpPr/>
          <p:nvPr/>
        </p:nvSpPr>
        <p:spPr>
          <a:xfrm>
            <a:off x="4557889" y="3018895"/>
            <a:ext cx="4572000" cy="1615827"/>
          </a:xfrm>
          <a:prstGeom prst="rect">
            <a:avLst/>
          </a:prstGeom>
        </p:spPr>
        <p:txBody>
          <a:bodyPr>
            <a:spAutoFit/>
          </a:bodyPr>
          <a:lstStyle/>
          <a:p>
            <a:pPr marL="0" lvl="1">
              <a:spcBef>
                <a:spcPts val="0"/>
              </a:spcBef>
            </a:pPr>
            <a:endParaRPr lang="fr-FR" sz="1700" dirty="0" smtClean="0"/>
          </a:p>
          <a:p>
            <a:pPr marL="285750" lvl="1" indent="-285750">
              <a:spcBef>
                <a:spcPts val="0"/>
              </a:spcBef>
              <a:buFont typeface="Wingdings" panose="05000000000000000000" pitchFamily="2" charset="2"/>
              <a:buChar char="q"/>
            </a:pPr>
            <a:r>
              <a:rPr lang="fr-FR" sz="1700" b="1" dirty="0" err="1" smtClean="0"/>
              <a:t>Theatrical</a:t>
            </a:r>
            <a:r>
              <a:rPr lang="fr-FR" sz="1700" b="1" dirty="0" smtClean="0"/>
              <a:t> and Gaming Perspectives </a:t>
            </a:r>
            <a:r>
              <a:rPr lang="fr-FR" sz="1700" dirty="0" smtClean="0"/>
              <a:t>(</a:t>
            </a:r>
            <a:r>
              <a:rPr lang="nl-BE" sz="1700" dirty="0" smtClean="0"/>
              <a:t>Terre </a:t>
            </a:r>
            <a:r>
              <a:rPr lang="nl-BE" sz="1700" dirty="0" err="1" smtClean="0"/>
              <a:t>Neuve</a:t>
            </a:r>
            <a:r>
              <a:rPr lang="nl-BE" sz="1700" dirty="0" smtClean="0"/>
              <a:t> Studio 43/CFA ASBL)</a:t>
            </a:r>
          </a:p>
          <a:p>
            <a:r>
              <a:rPr lang="fr-FR" sz="1600" dirty="0" smtClean="0"/>
              <a:t>Echanges de pratiques et </a:t>
            </a:r>
            <a:r>
              <a:rPr lang="fr-FR" sz="1600" dirty="0" err="1" smtClean="0"/>
              <a:t>ateliersde</a:t>
            </a:r>
            <a:r>
              <a:rPr lang="fr-FR" sz="1600" dirty="0" smtClean="0"/>
              <a:t> formations  </a:t>
            </a:r>
            <a:r>
              <a:rPr lang="fr-FR" sz="1600" dirty="0"/>
              <a:t>autour des métiers du cinéma et du jeu vidéo en croisant </a:t>
            </a:r>
            <a:r>
              <a:rPr lang="fr-FR" sz="1600" dirty="0" smtClean="0"/>
              <a:t>les publics </a:t>
            </a:r>
            <a:r>
              <a:rPr lang="fr-FR" sz="1600" dirty="0"/>
              <a:t>et les artistes des deux </a:t>
            </a:r>
            <a:r>
              <a:rPr lang="fr-FR" sz="1600" dirty="0" smtClean="0"/>
              <a:t>territoires</a:t>
            </a:r>
            <a:endParaRPr lang="nl-BE" sz="1600" dirty="0"/>
          </a:p>
        </p:txBody>
      </p:sp>
      <p:sp>
        <p:nvSpPr>
          <p:cNvPr id="10" name="Rectangle 9"/>
          <p:cNvSpPr/>
          <p:nvPr/>
        </p:nvSpPr>
        <p:spPr>
          <a:xfrm>
            <a:off x="4609499" y="1038052"/>
            <a:ext cx="1512145" cy="461665"/>
          </a:xfrm>
          <a:prstGeom prst="rect">
            <a:avLst/>
          </a:prstGeom>
        </p:spPr>
        <p:txBody>
          <a:bodyPr wrap="none">
            <a:spAutoFit/>
          </a:bodyPr>
          <a:lstStyle/>
          <a:p>
            <a:r>
              <a:rPr lang="fr-FR" sz="2400" b="1" dirty="0" smtClean="0">
                <a:solidFill>
                  <a:schemeClr val="accent1">
                    <a:lumMod val="75000"/>
                  </a:schemeClr>
                </a:solidFill>
              </a:rPr>
              <a:t>EXEMPLES</a:t>
            </a:r>
            <a:endParaRPr lang="fr-FR" sz="2400" b="1" dirty="0">
              <a:solidFill>
                <a:schemeClr val="accent1">
                  <a:lumMod val="75000"/>
                </a:schemeClr>
              </a:solidFill>
            </a:endParaRPr>
          </a:p>
        </p:txBody>
      </p:sp>
      <p:sp>
        <p:nvSpPr>
          <p:cNvPr id="11" name="Rectangle 10"/>
          <p:cNvSpPr/>
          <p:nvPr/>
        </p:nvSpPr>
        <p:spPr>
          <a:xfrm>
            <a:off x="413730" y="2627484"/>
            <a:ext cx="4572000" cy="1138773"/>
          </a:xfrm>
          <a:prstGeom prst="rect">
            <a:avLst/>
          </a:prstGeom>
        </p:spPr>
        <p:txBody>
          <a:bodyPr>
            <a:spAutoFit/>
          </a:bodyPr>
          <a:lstStyle/>
          <a:p>
            <a:pPr marL="285750" lvl="1" indent="-285750">
              <a:spcBef>
                <a:spcPts val="0"/>
              </a:spcBef>
              <a:buFont typeface="Wingdings" panose="05000000000000000000" pitchFamily="2" charset="2"/>
              <a:buChar char="q"/>
            </a:pPr>
            <a:r>
              <a:rPr lang="fr-FR" sz="1700" b="1" dirty="0" err="1" smtClean="0"/>
              <a:t>In.Out.Sider</a:t>
            </a:r>
            <a:r>
              <a:rPr lang="fr-FR" sz="1700" b="1" dirty="0" smtClean="0"/>
              <a:t> </a:t>
            </a:r>
            <a:r>
              <a:rPr lang="fr-FR" sz="1700" dirty="0" smtClean="0"/>
              <a:t>(</a:t>
            </a:r>
            <a:r>
              <a:rPr lang="nl-BE" sz="1700" dirty="0" smtClean="0"/>
              <a:t>Urban </a:t>
            </a:r>
            <a:r>
              <a:rPr lang="nl-BE" sz="1700" dirty="0" err="1" smtClean="0"/>
              <a:t>Boat</a:t>
            </a:r>
            <a:r>
              <a:rPr lang="nl-BE" sz="1700" dirty="0" smtClean="0"/>
              <a:t>/La </a:t>
            </a:r>
            <a:r>
              <a:rPr lang="nl-BE" sz="1700" dirty="0" err="1" smtClean="0"/>
              <a:t>vallée</a:t>
            </a:r>
            <a:r>
              <a:rPr lang="nl-BE" sz="1700" dirty="0" smtClean="0"/>
              <a:t>)</a:t>
            </a:r>
          </a:p>
          <a:p>
            <a:pPr marL="0" lvl="1">
              <a:spcBef>
                <a:spcPts val="0"/>
              </a:spcBef>
            </a:pPr>
            <a:r>
              <a:rPr lang="nl-BE" sz="1700" dirty="0" err="1" smtClean="0"/>
              <a:t>Résidence</a:t>
            </a:r>
            <a:r>
              <a:rPr lang="nl-BE" sz="1700" dirty="0" smtClean="0"/>
              <a:t> de </a:t>
            </a:r>
            <a:r>
              <a:rPr lang="nl-BE" sz="1700" dirty="0" err="1" smtClean="0"/>
              <a:t>création</a:t>
            </a:r>
            <a:r>
              <a:rPr lang="nl-BE" sz="1700" dirty="0" smtClean="0"/>
              <a:t> à bord </a:t>
            </a:r>
            <a:r>
              <a:rPr lang="nl-BE" sz="1700" dirty="0" err="1" smtClean="0"/>
              <a:t>d’Urban</a:t>
            </a:r>
            <a:r>
              <a:rPr lang="nl-BE" sz="1700" dirty="0" smtClean="0"/>
              <a:t> </a:t>
            </a:r>
            <a:r>
              <a:rPr lang="nl-BE" sz="1700" dirty="0" err="1" smtClean="0"/>
              <a:t>Boat</a:t>
            </a:r>
            <a:r>
              <a:rPr lang="nl-BE" sz="1700" dirty="0" smtClean="0"/>
              <a:t>, </a:t>
            </a:r>
            <a:r>
              <a:rPr lang="nl-BE" sz="1700" dirty="0" err="1" smtClean="0"/>
              <a:t>programmation</a:t>
            </a:r>
            <a:r>
              <a:rPr lang="nl-BE" sz="1700" dirty="0" smtClean="0"/>
              <a:t> </a:t>
            </a:r>
            <a:r>
              <a:rPr lang="nl-BE" sz="1700" dirty="0" err="1" smtClean="0"/>
              <a:t>croisée</a:t>
            </a:r>
            <a:r>
              <a:rPr lang="nl-BE" sz="1700" dirty="0" smtClean="0"/>
              <a:t> et workshops </a:t>
            </a:r>
            <a:r>
              <a:rPr lang="nl-BE" sz="1700" dirty="0" err="1" smtClean="0"/>
              <a:t>pratiques</a:t>
            </a:r>
            <a:r>
              <a:rPr lang="nl-BE" sz="1700" dirty="0" smtClean="0"/>
              <a:t> </a:t>
            </a:r>
            <a:r>
              <a:rPr lang="nl-BE" sz="1700" dirty="0" err="1" smtClean="0"/>
              <a:t>artistiques</a:t>
            </a:r>
            <a:r>
              <a:rPr lang="nl-BE" sz="1700" dirty="0" smtClean="0"/>
              <a:t>/handicap</a:t>
            </a:r>
            <a:endParaRPr lang="nl-BE" sz="1700" dirty="0"/>
          </a:p>
        </p:txBody>
      </p:sp>
    </p:spTree>
    <p:extLst>
      <p:ext uri="{BB962C8B-B14F-4D97-AF65-F5344CB8AC3E}">
        <p14:creationId xmlns:p14="http://schemas.microsoft.com/office/powerpoint/2010/main" val="1488269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7174" y="140250"/>
            <a:ext cx="8774112" cy="654275"/>
          </a:xfrm>
        </p:spPr>
        <p:txBody>
          <a:bodyPr>
            <a:normAutofit fontScale="90000"/>
          </a:bodyPr>
          <a:lstStyle/>
          <a:p>
            <a:r>
              <a:rPr lang="fr-FR" sz="2700" dirty="0" smtClean="0"/>
              <a:t>AAP 2024/2025 : critères D’</a:t>
            </a:r>
            <a:r>
              <a:rPr lang="fr-FR" sz="2700" dirty="0" err="1" smtClean="0"/>
              <a:t>appreciation</a:t>
            </a:r>
            <a:r>
              <a:rPr lang="fr-FR" dirty="0"/>
              <a:t/>
            </a:r>
            <a:br>
              <a:rPr lang="fr-FR" dirty="0"/>
            </a:br>
            <a:endParaRPr lang="fr-FR" sz="1650" dirty="0">
              <a:solidFill>
                <a:srgbClr val="92D050"/>
              </a:solidFill>
              <a:ea typeface="+mn-ea"/>
            </a:endParaRPr>
          </a:p>
        </p:txBody>
      </p:sp>
      <p:sp>
        <p:nvSpPr>
          <p:cNvPr id="8" name="Espace réservé du contenu 1"/>
          <p:cNvSpPr txBox="1">
            <a:spLocks/>
          </p:cNvSpPr>
          <p:nvPr/>
        </p:nvSpPr>
        <p:spPr>
          <a:xfrm>
            <a:off x="199926" y="3410449"/>
            <a:ext cx="8681360" cy="1597696"/>
          </a:xfrm>
          <a:prstGeom prst="rect">
            <a:avLst/>
          </a:prstGeom>
        </p:spPr>
        <p:txBody>
          <a:bodyPr vert="horz" lIns="68580" tIns="34290" rIns="68580" bIns="34290" rtlCol="0">
            <a:noAutofit/>
          </a:bodyPr>
          <a:lstStyle>
            <a:lvl1pPr marL="406379" indent="-406379" algn="l" defTabSz="914400" rtl="0" eaLnBrk="1" latinLnBrk="0" hangingPunct="1">
              <a:lnSpc>
                <a:spcPct val="90000"/>
              </a:lnSpc>
              <a:spcBef>
                <a:spcPts val="1000"/>
              </a:spcBef>
              <a:buClr>
                <a:srgbClr val="81B71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1219139" indent="-406379" algn="l" defTabSz="914400" rtl="0" eaLnBrk="1" latinLnBrk="0" hangingPunct="1">
              <a:lnSpc>
                <a:spcPct val="90000"/>
              </a:lnSpc>
              <a:spcBef>
                <a:spcPts val="500"/>
              </a:spcBef>
              <a:buClr>
                <a:srgbClr val="81B719"/>
              </a:buClr>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2031899" indent="-406379" algn="l" defTabSz="914400" rtl="0" eaLnBrk="1" latinLnBrk="0" hangingPunct="1">
              <a:lnSpc>
                <a:spcPct val="90000"/>
              </a:lnSpc>
              <a:spcBef>
                <a:spcPts val="500"/>
              </a:spcBef>
              <a:buClr>
                <a:srgbClr val="81B719"/>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2844658" indent="-406379" algn="l" defTabSz="914400" rtl="0" eaLnBrk="1" latinLnBrk="0" hangingPunct="1">
              <a:lnSpc>
                <a:spcPct val="90000"/>
              </a:lnSpc>
              <a:spcBef>
                <a:spcPts val="500"/>
              </a:spcBef>
              <a:buClr>
                <a:srgbClr val="81B719"/>
              </a:buClr>
              <a:buFont typeface="Wingdings" panose="05000000000000000000" pitchFamily="2" charset="2"/>
              <a:buChar char="ü"/>
              <a:defRPr sz="1800" kern="1200">
                <a:solidFill>
                  <a:schemeClr val="tx1"/>
                </a:solidFill>
                <a:latin typeface="Arial" panose="020B0604020202020204" pitchFamily="34" charset="0"/>
                <a:ea typeface="+mn-ea"/>
                <a:cs typeface="Arial" panose="020B0604020202020204" pitchFamily="34" charset="0"/>
              </a:defRPr>
            </a:lvl4pPr>
            <a:lvl5pPr marL="3657417" indent="-406379" algn="l" defTabSz="914400" rtl="0" eaLnBrk="1" latinLnBrk="0" hangingPunct="1">
              <a:lnSpc>
                <a:spcPct val="90000"/>
              </a:lnSpc>
              <a:spcBef>
                <a:spcPts val="500"/>
              </a:spcBef>
              <a:buClr>
                <a:srgbClr val="81B719"/>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500" dirty="0"/>
          </a:p>
          <a:p>
            <a:pPr marL="0" indent="0">
              <a:buNone/>
            </a:pPr>
            <a:r>
              <a:rPr lang="fr-FR" sz="1500" dirty="0"/>
              <a:t>	 </a:t>
            </a:r>
          </a:p>
        </p:txBody>
      </p:sp>
      <p:sp>
        <p:nvSpPr>
          <p:cNvPr id="6" name="Espace réservé du contenu 1"/>
          <p:cNvSpPr txBox="1">
            <a:spLocks/>
          </p:cNvSpPr>
          <p:nvPr/>
        </p:nvSpPr>
        <p:spPr>
          <a:xfrm>
            <a:off x="199926" y="803108"/>
            <a:ext cx="9036827" cy="4205037"/>
          </a:xfrm>
          <a:prstGeom prst="rect">
            <a:avLst/>
          </a:prstGeom>
        </p:spPr>
        <p:txBody>
          <a:bodyPr vert="horz" lIns="91440" tIns="45720" rIns="91440" bIns="45720" rtlCol="0">
            <a:normAutofit/>
          </a:bodyPr>
          <a:lstStyle>
            <a:lvl1pPr marL="304792" indent="-304792" algn="l" defTabSz="914400" rtl="0" eaLnBrk="1" latinLnBrk="0" hangingPunct="1">
              <a:lnSpc>
                <a:spcPct val="90000"/>
              </a:lnSpc>
              <a:spcBef>
                <a:spcPts val="1000"/>
              </a:spcBef>
              <a:buClr>
                <a:srgbClr val="81B71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914377" indent="-304792" algn="l" defTabSz="914400" rtl="0" eaLnBrk="1" latinLnBrk="0" hangingPunct="1">
              <a:lnSpc>
                <a:spcPct val="90000"/>
              </a:lnSpc>
              <a:spcBef>
                <a:spcPts val="500"/>
              </a:spcBef>
              <a:buClr>
                <a:srgbClr val="81B719"/>
              </a:buClr>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523962" indent="-304792" algn="l" defTabSz="914400" rtl="0" eaLnBrk="1" latinLnBrk="0" hangingPunct="1">
              <a:lnSpc>
                <a:spcPct val="90000"/>
              </a:lnSpc>
              <a:spcBef>
                <a:spcPts val="500"/>
              </a:spcBef>
              <a:buClr>
                <a:srgbClr val="81B719"/>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2133547" indent="-304792" algn="l" defTabSz="914400" rtl="0" eaLnBrk="1" latinLnBrk="0" hangingPunct="1">
              <a:lnSpc>
                <a:spcPct val="90000"/>
              </a:lnSpc>
              <a:spcBef>
                <a:spcPts val="500"/>
              </a:spcBef>
              <a:buClr>
                <a:srgbClr val="81B719"/>
              </a:buClr>
              <a:buFont typeface="Wingdings" panose="05000000000000000000" pitchFamily="2" charset="2"/>
              <a:buChar char="ü"/>
              <a:defRPr sz="1800" kern="1200">
                <a:solidFill>
                  <a:schemeClr val="tx1"/>
                </a:solidFill>
                <a:latin typeface="Arial" panose="020B0604020202020204" pitchFamily="34" charset="0"/>
                <a:ea typeface="+mn-ea"/>
                <a:cs typeface="Arial" panose="020B0604020202020204" pitchFamily="34" charset="0"/>
              </a:defRPr>
            </a:lvl4pPr>
            <a:lvl5pPr marL="2743131" indent="-304792" algn="l" defTabSz="914400" rtl="0" eaLnBrk="1" latinLnBrk="0" hangingPunct="1">
              <a:lnSpc>
                <a:spcPct val="90000"/>
              </a:lnSpc>
              <a:spcBef>
                <a:spcPts val="500"/>
              </a:spcBef>
              <a:buClr>
                <a:srgbClr val="81B719"/>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Aft>
                <a:spcPts val="1800"/>
              </a:spcAft>
              <a:buFont typeface="Wingdings" panose="05000000000000000000" pitchFamily="2" charset="2"/>
              <a:buChar char="q"/>
            </a:pPr>
            <a:endParaRPr lang="fr-FR" b="1" dirty="0" smtClean="0"/>
          </a:p>
          <a:p>
            <a:pPr marL="0" lvl="1" indent="0">
              <a:spcAft>
                <a:spcPts val="1800"/>
              </a:spcAft>
              <a:buFont typeface="Courier New" panose="02070309020205020404" pitchFamily="49" charset="0"/>
              <a:buNone/>
            </a:pPr>
            <a:endParaRPr lang="fr-FR" b="1" i="1" dirty="0" smtClean="0"/>
          </a:p>
          <a:p>
            <a:pPr marL="342900" lvl="1" indent="-342900">
              <a:spcAft>
                <a:spcPts val="1800"/>
              </a:spcAft>
              <a:buFont typeface="Wingdings" panose="05000000000000000000" pitchFamily="2" charset="2"/>
              <a:buChar char="q"/>
            </a:pPr>
            <a:endParaRPr lang="fr-FR" b="1" i="1" dirty="0" smtClean="0"/>
          </a:p>
          <a:p>
            <a:pPr marL="342900" lvl="1" indent="-342900">
              <a:spcAft>
                <a:spcPts val="1800"/>
              </a:spcAft>
              <a:buFont typeface="Wingdings" panose="05000000000000000000" pitchFamily="2" charset="2"/>
              <a:buChar char="ü"/>
            </a:pPr>
            <a:endParaRPr lang="fr-FR" sz="2100" i="1" dirty="0"/>
          </a:p>
        </p:txBody>
      </p:sp>
      <p:sp>
        <p:nvSpPr>
          <p:cNvPr id="2" name="ZoneTexte 1"/>
          <p:cNvSpPr txBox="1"/>
          <p:nvPr/>
        </p:nvSpPr>
        <p:spPr>
          <a:xfrm>
            <a:off x="420130" y="1037968"/>
            <a:ext cx="8723870" cy="3778791"/>
          </a:xfrm>
          <a:prstGeom prst="rect">
            <a:avLst/>
          </a:prstGeom>
          <a:noFill/>
        </p:spPr>
        <p:txBody>
          <a:bodyPr wrap="square" rtlCol="0">
            <a:spAutoFit/>
          </a:bodyPr>
          <a:lstStyle/>
          <a:p>
            <a:pPr marL="285750" lvl="0" indent="-285750" algn="just">
              <a:lnSpc>
                <a:spcPct val="106000"/>
              </a:lnSpc>
              <a:spcAft>
                <a:spcPts val="0"/>
              </a:spcAft>
              <a:buFont typeface="Wingdings" panose="05000000000000000000" pitchFamily="2" charset="2"/>
              <a:buChar char="q"/>
            </a:pPr>
            <a:r>
              <a:rPr lang="fr-BE" dirty="0">
                <a:solidFill>
                  <a:srgbClr val="000000"/>
                </a:solidFill>
                <a:latin typeface="Calibri" panose="020F0502020204030204" pitchFamily="34" charset="0"/>
                <a:ea typeface="Calibri" panose="020F0502020204030204" pitchFamily="34" charset="0"/>
                <a:cs typeface="Calibri" panose="020F0502020204030204" pitchFamily="34" charset="0"/>
              </a:rPr>
              <a:t>la qualité et le caractère innovant du projet </a:t>
            </a:r>
            <a:r>
              <a:rPr lang="fr-BE"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285750" lvl="0" indent="-285750" algn="just">
              <a:lnSpc>
                <a:spcPct val="106000"/>
              </a:lnSpc>
              <a:spcAft>
                <a:spcPts val="0"/>
              </a:spcAft>
              <a:buFont typeface="Wingdings" panose="05000000000000000000" pitchFamily="2" charset="2"/>
              <a:buChar char="q"/>
            </a:pPr>
            <a:r>
              <a:rPr lang="fr-BE"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 </a:t>
            </a:r>
            <a:r>
              <a:rPr lang="fr-BE" dirty="0">
                <a:solidFill>
                  <a:srgbClr val="000000"/>
                </a:solidFill>
                <a:latin typeface="Calibri" panose="020F0502020204030204" pitchFamily="34" charset="0"/>
                <a:ea typeface="Calibri" panose="020F0502020204030204" pitchFamily="34" charset="0"/>
                <a:cs typeface="Calibri" panose="020F0502020204030204" pitchFamily="34" charset="0"/>
              </a:rPr>
              <a:t>projet est une nouvelle coopération clairement identifiable, ou accorde une valeur ajoutée concrète et distincte à une coopération existante ou régulière. </a:t>
            </a:r>
            <a:br>
              <a:rPr lang="fr-BE"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fr-BE" sz="1400" dirty="0">
                <a:solidFill>
                  <a:srgbClr val="000000"/>
                </a:solidFill>
                <a:latin typeface="Calibri" panose="020F0502020204030204" pitchFamily="34" charset="0"/>
                <a:ea typeface="Calibri" panose="020F0502020204030204" pitchFamily="34" charset="0"/>
                <a:cs typeface="Calibri" panose="020F0502020204030204" pitchFamily="34" charset="0"/>
              </a:rPr>
              <a:t>Si une coopération existante a déjà bénéficié d'un soutien dans le cadre de l'accord de coopération, le projet soumis doit montrer un développement significatif de cette coopération afin de pouvoir bénéficier à nouveau d'une subvention</a:t>
            </a:r>
            <a:r>
              <a:rPr lang="fr-BE"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BE"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285750" lvl="0" indent="-285750" algn="just">
              <a:lnSpc>
                <a:spcPct val="106000"/>
              </a:lnSpc>
              <a:spcAft>
                <a:spcPts val="0"/>
              </a:spcAft>
              <a:buFont typeface="Wingdings" panose="05000000000000000000" pitchFamily="2" charset="2"/>
              <a:buChar char="q"/>
            </a:pPr>
            <a:r>
              <a:rPr lang="fr-BE"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 </a:t>
            </a:r>
            <a:r>
              <a:rPr lang="fr-BE" dirty="0">
                <a:solidFill>
                  <a:srgbClr val="000000"/>
                </a:solidFill>
                <a:latin typeface="Calibri" panose="020F0502020204030204" pitchFamily="34" charset="0"/>
                <a:ea typeface="Calibri" panose="020F0502020204030204" pitchFamily="34" charset="0"/>
                <a:cs typeface="Calibri" panose="020F0502020204030204" pitchFamily="34" charset="0"/>
              </a:rPr>
              <a:t>projet mobilise les axes prioritaires de l’accord de coopération dans lequel il candidate </a:t>
            </a:r>
            <a:r>
              <a:rPr lang="fr-BE"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285750" lvl="0" indent="-285750" algn="just">
              <a:lnSpc>
                <a:spcPct val="106000"/>
              </a:lnSpc>
              <a:spcAft>
                <a:spcPts val="0"/>
              </a:spcAft>
              <a:buFont typeface="Wingdings" panose="05000000000000000000" pitchFamily="2" charset="2"/>
              <a:buChar char="q"/>
            </a:pPr>
            <a:r>
              <a:rPr lang="fr-BE"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la </a:t>
            </a:r>
            <a:r>
              <a:rPr lang="fr-BE" dirty="0">
                <a:solidFill>
                  <a:srgbClr val="000000"/>
                </a:solidFill>
                <a:latin typeface="Calibri" panose="020F0502020204030204" pitchFamily="34" charset="0"/>
                <a:ea typeface="Calibri" panose="020F0502020204030204" pitchFamily="34" charset="0"/>
                <a:cs typeface="Calibri" panose="020F0502020204030204" pitchFamily="34" charset="0"/>
              </a:rPr>
              <a:t>qualité du partenariat en termes d’échanges, de durabilité, de rencontre, de partage des connaissances et des ressources, de méthodologie, … </a:t>
            </a:r>
            <a:r>
              <a:rPr lang="fr-BE"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285750" lvl="0" indent="-285750" algn="just">
              <a:lnSpc>
                <a:spcPct val="106000"/>
              </a:lnSpc>
              <a:spcAft>
                <a:spcPts val="0"/>
              </a:spcAft>
              <a:buFont typeface="Wingdings" panose="05000000000000000000" pitchFamily="2" charset="2"/>
              <a:buChar char="q"/>
            </a:pPr>
            <a:r>
              <a:rPr lang="fr-BE"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la </a:t>
            </a:r>
            <a:r>
              <a:rPr lang="fr-BE" dirty="0">
                <a:solidFill>
                  <a:srgbClr val="000000"/>
                </a:solidFill>
                <a:latin typeface="Calibri" panose="020F0502020204030204" pitchFamily="34" charset="0"/>
                <a:ea typeface="Calibri" panose="020F0502020204030204" pitchFamily="34" charset="0"/>
                <a:cs typeface="Calibri" panose="020F0502020204030204" pitchFamily="34" charset="0"/>
              </a:rPr>
              <a:t>place prépondérante de la coopération culturelle et de l’échange entre les deux régions dans le projet </a:t>
            </a:r>
            <a:r>
              <a:rPr lang="fr-BE"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285750" lvl="0" indent="-285750" algn="just">
              <a:lnSpc>
                <a:spcPct val="106000"/>
              </a:lnSpc>
              <a:spcAft>
                <a:spcPts val="0"/>
              </a:spcAft>
              <a:buFont typeface="Wingdings" panose="05000000000000000000" pitchFamily="2" charset="2"/>
              <a:buChar char="q"/>
            </a:pPr>
            <a:r>
              <a:rPr lang="fr-BE"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la </a:t>
            </a:r>
            <a:r>
              <a:rPr lang="fr-BE" dirty="0">
                <a:solidFill>
                  <a:srgbClr val="000000"/>
                </a:solidFill>
                <a:latin typeface="Calibri" panose="020F0502020204030204" pitchFamily="34" charset="0"/>
                <a:ea typeface="Calibri" panose="020F0502020204030204" pitchFamily="34" charset="0"/>
                <a:cs typeface="Calibri" panose="020F0502020204030204" pitchFamily="34" charset="0"/>
              </a:rPr>
              <a:t>diffusion du projet (physique et/ou numérique) dans les deux régions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1971796"/>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6917</TotalTime>
  <Words>2705</Words>
  <Application>Microsoft Office PowerPoint</Application>
  <PresentationFormat>Affichage à l'écran (16:9)</PresentationFormat>
  <Paragraphs>345</Paragraphs>
  <Slides>37</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37</vt:i4>
      </vt:variant>
    </vt:vector>
  </HeadingPairs>
  <TitlesOfParts>
    <vt:vector size="46" baseType="lpstr">
      <vt:lpstr>Arial</vt:lpstr>
      <vt:lpstr>Calibri</vt:lpstr>
      <vt:lpstr>Calibri Light</vt:lpstr>
      <vt:lpstr>Courier New</vt:lpstr>
      <vt:lpstr>Open Sans</vt:lpstr>
      <vt:lpstr>Open Sans Bold</vt:lpstr>
      <vt:lpstr>Times New Roman</vt:lpstr>
      <vt:lpstr>Wingdings</vt:lpstr>
      <vt:lpstr>Conception personnalisée</vt:lpstr>
      <vt:lpstr>Présentation PowerPoint</vt:lpstr>
      <vt:lpstr>Deux accords de cooperation culturelle </vt:lpstr>
      <vt:lpstr>outils et gouvernance :  </vt:lpstr>
      <vt:lpstr>Modalites des AAP</vt:lpstr>
      <vt:lpstr>Modalites des AAP</vt:lpstr>
      <vt:lpstr>AXES PRIORITAIRES </vt:lpstr>
      <vt:lpstr>appel à projets HDF/VL       exemples</vt:lpstr>
      <vt:lpstr>AAP Région HDF / fwb </vt:lpstr>
      <vt:lpstr>AAP 2024/2025 : critères D’appreciation </vt:lpstr>
      <vt:lpstr>AAP 2024/2025 :Calendrier PREVISIONNEL </vt:lpstr>
      <vt:lpstr>Présentation PowerPoint</vt:lpstr>
      <vt:lpstr>Présentation PowerPoint</vt:lpstr>
      <vt:lpstr>Présentation PowerPoint</vt:lpstr>
      <vt:lpstr>3 types de partenaires :  -Chef de file : coordonne le projet, responsabilité administrative et financière -Partenaire : contribue à une ou plusieurs actions en fonction de son expertise -Partenaire associé : ne reçoit pas FEDER, apporte au projet par son expertise et bénéficie de l’expérience d’Interreg (seulement pour les projets classiques et portefeuilles de projets)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suivre l’actualité du programme</vt:lpstr>
      <vt:lpstr>Merci de votre aTtention</vt:lpstr>
    </vt:vector>
  </TitlesOfParts>
  <Company>Conseil NPdCP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BYHET Boris</dc:creator>
  <cp:lastModifiedBy>SOSSA Amandine</cp:lastModifiedBy>
  <cp:revision>143</cp:revision>
  <cp:lastPrinted>2020-09-01T13:17:03Z</cp:lastPrinted>
  <dcterms:created xsi:type="dcterms:W3CDTF">2016-09-06T08:13:42Z</dcterms:created>
  <dcterms:modified xsi:type="dcterms:W3CDTF">2024-01-17T16:03:34Z</dcterms:modified>
</cp:coreProperties>
</file>