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314" r:id="rId3"/>
    <p:sldId id="404" r:id="rId4"/>
    <p:sldId id="298" r:id="rId5"/>
    <p:sldId id="299" r:id="rId6"/>
    <p:sldId id="412" r:id="rId7"/>
    <p:sldId id="410" r:id="rId8"/>
    <p:sldId id="411" r:id="rId9"/>
    <p:sldId id="443" r:id="rId10"/>
    <p:sldId id="431" r:id="rId11"/>
    <p:sldId id="460" r:id="rId12"/>
    <p:sldId id="446" r:id="rId13"/>
    <p:sldId id="441" r:id="rId14"/>
    <p:sldId id="450" r:id="rId15"/>
    <p:sldId id="458" r:id="rId16"/>
    <p:sldId id="452" r:id="rId17"/>
    <p:sldId id="421" r:id="rId18"/>
    <p:sldId id="447" r:id="rId19"/>
    <p:sldId id="468" r:id="rId20"/>
    <p:sldId id="470" r:id="rId21"/>
    <p:sldId id="472" r:id="rId22"/>
    <p:sldId id="419" r:id="rId23"/>
    <p:sldId id="464" r:id="rId24"/>
    <p:sldId id="462" r:id="rId25"/>
    <p:sldId id="395" r:id="rId26"/>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CATELLI Fabien" initials="LF" lastIdx="3" clrIdx="1">
    <p:extLst>
      <p:ext uri="{19B8F6BF-5375-455C-9EA6-DF929625EA0E}">
        <p15:presenceInfo xmlns:p15="http://schemas.microsoft.com/office/powerpoint/2012/main" userId="S-1-5-21-810344047-1911728972-1518095173-35162" providerId="AD"/>
      </p:ext>
    </p:extLst>
  </p:cmAuthor>
  <p:cmAuthor id="2" name="GUETARNI Fatima" initials="GF" lastIdx="5" clrIdx="2">
    <p:extLst>
      <p:ext uri="{19B8F6BF-5375-455C-9EA6-DF929625EA0E}">
        <p15:presenceInfo xmlns:p15="http://schemas.microsoft.com/office/powerpoint/2012/main" userId="S-1-5-21-810344047-1911728972-1518095173-20098" providerId="AD"/>
      </p:ext>
    </p:extLst>
  </p:cmAuthor>
  <p:cmAuthor id="3" name="RAHAL Aicha" initials="RA" lastIdx="3" clrIdx="3">
    <p:extLst>
      <p:ext uri="{19B8F6BF-5375-455C-9EA6-DF929625EA0E}">
        <p15:presenceInfo xmlns:p15="http://schemas.microsoft.com/office/powerpoint/2012/main" userId="S-1-5-21-810344047-1911728972-1518095173-17725" providerId="AD"/>
      </p:ext>
    </p:extLst>
  </p:cmAuthor>
  <p:cmAuthor id="4" name="TRIBOLET Céline" initials="TC" lastIdx="3" clrIdx="4">
    <p:extLst>
      <p:ext uri="{19B8F6BF-5375-455C-9EA6-DF929625EA0E}">
        <p15:presenceInfo xmlns:p15="http://schemas.microsoft.com/office/powerpoint/2012/main" userId="S-1-5-21-810344047-1911728972-1518095173-20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F96"/>
    <a:srgbClr val="3E4176"/>
    <a:srgbClr val="5B9BD5"/>
    <a:srgbClr val="8FAADC"/>
    <a:srgbClr val="009999"/>
    <a:srgbClr val="EED739"/>
    <a:srgbClr val="D9D9D9"/>
    <a:srgbClr val="76C4C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2801" autoAdjust="0"/>
  </p:normalViewPr>
  <p:slideViewPr>
    <p:cSldViewPr snapToGrid="0">
      <p:cViewPr varScale="1">
        <p:scale>
          <a:sx n="95" d="100"/>
          <a:sy n="95" d="100"/>
        </p:scale>
        <p:origin x="10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83B98-71D9-448E-A9C7-EDA13C86D7D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fr-FR"/>
        </a:p>
      </dgm:t>
    </dgm:pt>
    <dgm:pt modelId="{4D4A4D8F-8D91-4DF8-A8E3-253B1ED2D2F4}" type="pres">
      <dgm:prSet presAssocID="{67083B98-71D9-448E-A9C7-EDA13C86D7DF}" presName="Name0" presStyleCnt="0">
        <dgm:presLayoutVars>
          <dgm:dir/>
          <dgm:animLvl val="lvl"/>
          <dgm:resizeHandles/>
        </dgm:presLayoutVars>
      </dgm:prSet>
      <dgm:spPr/>
      <dgm:t>
        <a:bodyPr/>
        <a:lstStyle/>
        <a:p>
          <a:endParaRPr lang="fr-FR"/>
        </a:p>
      </dgm:t>
    </dgm:pt>
  </dgm:ptLst>
  <dgm:cxnLst>
    <dgm:cxn modelId="{23D2E807-54D9-45B7-A43D-33F8D19C197D}" type="presOf" srcId="{67083B98-71D9-448E-A9C7-EDA13C86D7DF}" destId="{4D4A4D8F-8D91-4DF8-A8E3-253B1ED2D2F4}"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9E48F-0955-45BF-A17C-BB53D41B05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AF62C53B-15D8-4EAC-8008-92448C8EC11C}">
      <dgm:prSet phldrT="[Texte]"/>
      <dgm:spPr>
        <a:solidFill>
          <a:srgbClr val="0D3F96"/>
        </a:solidFill>
      </dgm:spPr>
      <dgm:t>
        <a:bodyPr/>
        <a:lstStyle/>
        <a:p>
          <a:r>
            <a:rPr lang="fr-FR" dirty="0" smtClean="0"/>
            <a:t>Politique européenne de cohésion</a:t>
          </a:r>
          <a:endParaRPr lang="fr-FR" dirty="0"/>
        </a:p>
      </dgm:t>
    </dgm:pt>
    <dgm:pt modelId="{11C08FE9-70E8-4D2A-AB8D-35B31715C804}" type="parTrans" cxnId="{01EA1D4B-7D24-4E22-AA4E-585A70EB7057}">
      <dgm:prSet/>
      <dgm:spPr/>
      <dgm:t>
        <a:bodyPr/>
        <a:lstStyle/>
        <a:p>
          <a:endParaRPr lang="fr-FR"/>
        </a:p>
      </dgm:t>
    </dgm:pt>
    <dgm:pt modelId="{A03CA3D2-F303-43FD-B19A-3BAE5F9786B9}" type="sibTrans" cxnId="{01EA1D4B-7D24-4E22-AA4E-585A70EB7057}">
      <dgm:prSet/>
      <dgm:spPr/>
      <dgm:t>
        <a:bodyPr/>
        <a:lstStyle/>
        <a:p>
          <a:endParaRPr lang="fr-FR"/>
        </a:p>
      </dgm:t>
    </dgm:pt>
    <dgm:pt modelId="{CCA79362-B270-4266-A981-F2A62228DC81}">
      <dgm:prSet phldrT="[Texte]" custT="1"/>
      <dgm:spPr/>
      <dgm:t>
        <a:bodyPr/>
        <a:lstStyle/>
        <a:p>
          <a:r>
            <a:rPr lang="fr-FR" sz="1600" dirty="0" smtClean="0">
              <a:solidFill>
                <a:srgbClr val="0D3F96"/>
              </a:solidFill>
            </a:rPr>
            <a:t>Réduire les écarts de richesse et de développement entre les régions de l’Union européenne.</a:t>
          </a:r>
          <a:endParaRPr lang="fr-FR" sz="1600" dirty="0">
            <a:solidFill>
              <a:srgbClr val="0D3F96"/>
            </a:solidFill>
          </a:endParaRPr>
        </a:p>
      </dgm:t>
    </dgm:pt>
    <dgm:pt modelId="{E3C4064A-DBCB-42ED-B2E7-548D247FBEB6}" type="parTrans" cxnId="{81B72981-A97F-472E-A862-E2E408A75FC8}">
      <dgm:prSet/>
      <dgm:spPr/>
      <dgm:t>
        <a:bodyPr/>
        <a:lstStyle/>
        <a:p>
          <a:endParaRPr lang="fr-FR"/>
        </a:p>
      </dgm:t>
    </dgm:pt>
    <dgm:pt modelId="{A5C07431-7AA0-47E0-826C-6B83B6D995B0}" type="sibTrans" cxnId="{81B72981-A97F-472E-A862-E2E408A75FC8}">
      <dgm:prSet/>
      <dgm:spPr/>
      <dgm:t>
        <a:bodyPr/>
        <a:lstStyle/>
        <a:p>
          <a:endParaRPr lang="fr-FR"/>
        </a:p>
      </dgm:t>
    </dgm:pt>
    <dgm:pt modelId="{815E2166-30F0-40B7-9A45-ADB628605E87}">
      <dgm:prSet phldrT="[Texte]"/>
      <dgm:spPr>
        <a:solidFill>
          <a:srgbClr val="0D3F96"/>
        </a:solidFill>
      </dgm:spPr>
      <dgm:t>
        <a:bodyPr/>
        <a:lstStyle/>
        <a:p>
          <a:r>
            <a:rPr lang="fr-FR" dirty="0" smtClean="0"/>
            <a:t>FEDER FSE</a:t>
          </a:r>
          <a:endParaRPr lang="fr-FR" dirty="0"/>
        </a:p>
      </dgm:t>
    </dgm:pt>
    <dgm:pt modelId="{DC7DDFED-2C40-4B14-98FF-0A032823C4A9}" type="parTrans" cxnId="{2CDFA858-AF51-4E96-92B0-A26877E9D479}">
      <dgm:prSet/>
      <dgm:spPr/>
      <dgm:t>
        <a:bodyPr/>
        <a:lstStyle/>
        <a:p>
          <a:endParaRPr lang="fr-FR"/>
        </a:p>
      </dgm:t>
    </dgm:pt>
    <dgm:pt modelId="{4DFE40C7-DDBA-48F1-B5ED-206A5FD7B9C0}" type="sibTrans" cxnId="{2CDFA858-AF51-4E96-92B0-A26877E9D479}">
      <dgm:prSet/>
      <dgm:spPr/>
      <dgm:t>
        <a:bodyPr/>
        <a:lstStyle/>
        <a:p>
          <a:endParaRPr lang="fr-FR"/>
        </a:p>
      </dgm:t>
    </dgm:pt>
    <dgm:pt modelId="{ED53C793-A60C-4F3D-9A34-371AF41339E7}">
      <dgm:prSet phldrT="[Texte]" custT="1"/>
      <dgm:spPr/>
      <dgm:t>
        <a:bodyPr/>
        <a:lstStyle/>
        <a:p>
          <a:pPr algn="just"/>
          <a:r>
            <a:rPr lang="fr-FR" sz="1600" dirty="0" smtClean="0">
              <a:solidFill>
                <a:srgbClr val="0D3F96"/>
              </a:solidFill>
            </a:rPr>
            <a:t>L’UE délègue la gestion des fonds aux Régions (Autorités de Gestion), qui déclinent leurs stratégies régionales dans le cadre européen.</a:t>
          </a:r>
          <a:endParaRPr lang="fr-FR" sz="1600" dirty="0">
            <a:solidFill>
              <a:srgbClr val="0D3F96"/>
            </a:solidFill>
          </a:endParaRPr>
        </a:p>
      </dgm:t>
    </dgm:pt>
    <dgm:pt modelId="{766BDEA3-1665-4ECE-A7B5-C56A0BBBD0BF}" type="parTrans" cxnId="{F7E40704-330E-481C-8556-3B1E68AB4480}">
      <dgm:prSet/>
      <dgm:spPr/>
      <dgm:t>
        <a:bodyPr/>
        <a:lstStyle/>
        <a:p>
          <a:endParaRPr lang="fr-FR"/>
        </a:p>
      </dgm:t>
    </dgm:pt>
    <dgm:pt modelId="{6292925E-9B2B-4873-BA99-76ABBEACDB2D}" type="sibTrans" cxnId="{F7E40704-330E-481C-8556-3B1E68AB4480}">
      <dgm:prSet/>
      <dgm:spPr/>
      <dgm:t>
        <a:bodyPr/>
        <a:lstStyle/>
        <a:p>
          <a:endParaRPr lang="fr-FR"/>
        </a:p>
      </dgm:t>
    </dgm:pt>
    <dgm:pt modelId="{9BA75F14-2297-4AD2-A34D-F141F553DAB6}">
      <dgm:prSet phldrT="[Texte]"/>
      <dgm:spPr>
        <a:solidFill>
          <a:srgbClr val="0D3F96"/>
        </a:solidFill>
      </dgm:spPr>
      <dgm:t>
        <a:bodyPr/>
        <a:lstStyle/>
        <a:p>
          <a:r>
            <a:rPr lang="fr-FR" dirty="0" smtClean="0"/>
            <a:t>Programme Régional</a:t>
          </a:r>
          <a:endParaRPr lang="fr-FR" dirty="0"/>
        </a:p>
      </dgm:t>
    </dgm:pt>
    <dgm:pt modelId="{138C0D14-701E-423C-B609-E1C5AA9ACA8C}" type="parTrans" cxnId="{7383367E-CA1E-4F41-B241-3E9D50E1137B}">
      <dgm:prSet/>
      <dgm:spPr/>
      <dgm:t>
        <a:bodyPr/>
        <a:lstStyle/>
        <a:p>
          <a:endParaRPr lang="fr-FR"/>
        </a:p>
      </dgm:t>
    </dgm:pt>
    <dgm:pt modelId="{6C58DF7F-3327-4A58-9AF1-9DC2898B165F}" type="sibTrans" cxnId="{7383367E-CA1E-4F41-B241-3E9D50E1137B}">
      <dgm:prSet/>
      <dgm:spPr/>
      <dgm:t>
        <a:bodyPr/>
        <a:lstStyle/>
        <a:p>
          <a:endParaRPr lang="fr-FR"/>
        </a:p>
      </dgm:t>
    </dgm:pt>
    <dgm:pt modelId="{C0A399AE-887E-4974-BF14-F7F8068359EA}">
      <dgm:prSet/>
      <dgm:spPr>
        <a:solidFill>
          <a:srgbClr val="0D3F96"/>
        </a:solidFill>
      </dgm:spPr>
      <dgm:t>
        <a:bodyPr/>
        <a:lstStyle/>
        <a:p>
          <a:r>
            <a:rPr lang="fr-FR" dirty="0" smtClean="0"/>
            <a:t>DOMO</a:t>
          </a:r>
          <a:endParaRPr lang="fr-FR" dirty="0"/>
        </a:p>
      </dgm:t>
    </dgm:pt>
    <dgm:pt modelId="{B1F32002-A161-4295-9858-61A1EFC5E4A3}" type="parTrans" cxnId="{629FBAAA-7677-479A-8BCD-A6EF946FAB6C}">
      <dgm:prSet/>
      <dgm:spPr/>
      <dgm:t>
        <a:bodyPr/>
        <a:lstStyle/>
        <a:p>
          <a:endParaRPr lang="fr-FR"/>
        </a:p>
      </dgm:t>
    </dgm:pt>
    <dgm:pt modelId="{DBFC781B-C784-49C7-9AF1-B81E5F92B2C4}" type="sibTrans" cxnId="{629FBAAA-7677-479A-8BCD-A6EF946FAB6C}">
      <dgm:prSet/>
      <dgm:spPr/>
      <dgm:t>
        <a:bodyPr/>
        <a:lstStyle/>
        <a:p>
          <a:endParaRPr lang="fr-FR"/>
        </a:p>
      </dgm:t>
    </dgm:pt>
    <dgm:pt modelId="{548D11FB-A06C-4CE4-8606-6C63E0A8ECCF}">
      <dgm:prSet custT="1"/>
      <dgm:spPr/>
      <dgm:t>
        <a:bodyPr/>
        <a:lstStyle/>
        <a:p>
          <a:r>
            <a:rPr lang="fr-FR" sz="1600" dirty="0" smtClean="0">
              <a:solidFill>
                <a:srgbClr val="0D3F96"/>
              </a:solidFill>
            </a:rPr>
            <a:t>Type actions : les fiches-actions </a:t>
          </a:r>
          <a:endParaRPr lang="fr-FR" sz="1600" dirty="0">
            <a:solidFill>
              <a:srgbClr val="0D3F96"/>
            </a:solidFill>
          </a:endParaRPr>
        </a:p>
      </dgm:t>
    </dgm:pt>
    <dgm:pt modelId="{A4FB9145-7C09-45C1-B2B9-0615BC09985B}" type="parTrans" cxnId="{3AD9B76E-77CA-4E82-8132-6B0184C6A0E4}">
      <dgm:prSet/>
      <dgm:spPr/>
      <dgm:t>
        <a:bodyPr/>
        <a:lstStyle/>
        <a:p>
          <a:endParaRPr lang="fr-FR"/>
        </a:p>
      </dgm:t>
    </dgm:pt>
    <dgm:pt modelId="{0340E9B9-8E69-4CAC-B4AA-A5102F3C18DB}" type="sibTrans" cxnId="{3AD9B76E-77CA-4E82-8132-6B0184C6A0E4}">
      <dgm:prSet/>
      <dgm:spPr/>
      <dgm:t>
        <a:bodyPr/>
        <a:lstStyle/>
        <a:p>
          <a:endParaRPr lang="fr-FR"/>
        </a:p>
      </dgm:t>
    </dgm:pt>
    <dgm:pt modelId="{60B7B98C-91B9-428B-A1A9-022DC9DC83A0}">
      <dgm:prSet phldrT="[Texte]" custT="1"/>
      <dgm:spPr/>
      <dgm:t>
        <a:bodyPr/>
        <a:lstStyle/>
        <a:p>
          <a:r>
            <a:rPr lang="fr-FR" sz="1600" i="1" dirty="0" smtClean="0">
              <a:solidFill>
                <a:srgbClr val="0D3F96"/>
              </a:solidFill>
            </a:rPr>
            <a:t>Document cadre pluriannuel d’une durée de 7 ans. </a:t>
          </a:r>
          <a:endParaRPr lang="fr-FR" sz="1600" dirty="0">
            <a:solidFill>
              <a:srgbClr val="0D3F96"/>
            </a:solidFill>
          </a:endParaRPr>
        </a:p>
      </dgm:t>
    </dgm:pt>
    <dgm:pt modelId="{0AA00780-67FE-43BE-9DBC-0FBE5D92018B}" type="parTrans" cxnId="{2A7D8F16-1149-4975-AE25-13812E5A39A3}">
      <dgm:prSet/>
      <dgm:spPr/>
      <dgm:t>
        <a:bodyPr/>
        <a:lstStyle/>
        <a:p>
          <a:endParaRPr lang="fr-FR"/>
        </a:p>
      </dgm:t>
    </dgm:pt>
    <dgm:pt modelId="{34D268BD-99B1-41E6-876E-160B7C25C516}" type="sibTrans" cxnId="{2A7D8F16-1149-4975-AE25-13812E5A39A3}">
      <dgm:prSet/>
      <dgm:spPr/>
      <dgm:t>
        <a:bodyPr/>
        <a:lstStyle/>
        <a:p>
          <a:endParaRPr lang="fr-FR"/>
        </a:p>
      </dgm:t>
    </dgm:pt>
    <dgm:pt modelId="{64CD7A57-CC00-4E25-AD78-8CD970AEF35C}">
      <dgm:prSet phldrT="[Texte]" custT="1"/>
      <dgm:spPr/>
      <dgm:t>
        <a:bodyPr/>
        <a:lstStyle/>
        <a:p>
          <a:r>
            <a:rPr lang="fr-FR" sz="1600" dirty="0" smtClean="0">
              <a:solidFill>
                <a:srgbClr val="0D3F96"/>
              </a:solidFill>
            </a:rPr>
            <a:t>Objectifs Stratégiques -&gt; Priorités - &gt; Objectifs Spécifiques</a:t>
          </a:r>
          <a:endParaRPr lang="fr-FR" sz="1600" dirty="0">
            <a:solidFill>
              <a:srgbClr val="0D3F96"/>
            </a:solidFill>
          </a:endParaRPr>
        </a:p>
      </dgm:t>
    </dgm:pt>
    <dgm:pt modelId="{BBE0773D-E94B-4A6E-8F82-087CB9889E11}" type="parTrans" cxnId="{B87160EB-58C7-4D33-B3C4-A51D79527CAD}">
      <dgm:prSet/>
      <dgm:spPr/>
      <dgm:t>
        <a:bodyPr/>
        <a:lstStyle/>
        <a:p>
          <a:endParaRPr lang="fr-FR"/>
        </a:p>
      </dgm:t>
    </dgm:pt>
    <dgm:pt modelId="{7E724207-8A86-4364-864F-779CC17211C1}" type="sibTrans" cxnId="{B87160EB-58C7-4D33-B3C4-A51D79527CAD}">
      <dgm:prSet/>
      <dgm:spPr/>
      <dgm:t>
        <a:bodyPr/>
        <a:lstStyle/>
        <a:p>
          <a:endParaRPr lang="fr-FR"/>
        </a:p>
      </dgm:t>
    </dgm:pt>
    <dgm:pt modelId="{A97E315C-D013-4B7A-8DCB-3026EF6DA390}">
      <dgm:prSet/>
      <dgm:spPr>
        <a:solidFill>
          <a:srgbClr val="0D3F96"/>
        </a:solidFill>
      </dgm:spPr>
      <dgm:t>
        <a:bodyPr/>
        <a:lstStyle/>
        <a:p>
          <a:r>
            <a:rPr lang="fr-FR" dirty="0" smtClean="0"/>
            <a:t>Accord de partenariat</a:t>
          </a:r>
          <a:endParaRPr lang="fr-FR" dirty="0"/>
        </a:p>
      </dgm:t>
    </dgm:pt>
    <dgm:pt modelId="{C4224ECF-F390-4A72-9B34-3C0C419F5636}" type="parTrans" cxnId="{03A7902B-2CA0-4F83-B4E1-57015DE3C43A}">
      <dgm:prSet/>
      <dgm:spPr/>
      <dgm:t>
        <a:bodyPr/>
        <a:lstStyle/>
        <a:p>
          <a:endParaRPr lang="fr-FR"/>
        </a:p>
      </dgm:t>
    </dgm:pt>
    <dgm:pt modelId="{0577E08C-226F-4F4A-A2BA-20D6D68FCA95}" type="sibTrans" cxnId="{03A7902B-2CA0-4F83-B4E1-57015DE3C43A}">
      <dgm:prSet/>
      <dgm:spPr/>
      <dgm:t>
        <a:bodyPr/>
        <a:lstStyle/>
        <a:p>
          <a:endParaRPr lang="fr-FR"/>
        </a:p>
      </dgm:t>
    </dgm:pt>
    <dgm:pt modelId="{6DF7A35E-D2C6-450E-8B18-517B8C139BDE}" type="pres">
      <dgm:prSet presAssocID="{86F9E48F-0955-45BF-A17C-BB53D41B0579}" presName="rootnode" presStyleCnt="0">
        <dgm:presLayoutVars>
          <dgm:chMax/>
          <dgm:chPref/>
          <dgm:dir/>
          <dgm:animLvl val="lvl"/>
        </dgm:presLayoutVars>
      </dgm:prSet>
      <dgm:spPr/>
      <dgm:t>
        <a:bodyPr/>
        <a:lstStyle/>
        <a:p>
          <a:endParaRPr lang="fr-FR"/>
        </a:p>
      </dgm:t>
    </dgm:pt>
    <dgm:pt modelId="{ABEE54B5-3E19-4F4F-9EB3-7F5C833610F9}" type="pres">
      <dgm:prSet presAssocID="{AF62C53B-15D8-4EAC-8008-92448C8EC11C}" presName="composite" presStyleCnt="0"/>
      <dgm:spPr/>
    </dgm:pt>
    <dgm:pt modelId="{CE3EA202-93FF-4EC4-BE32-EC80D5BFED86}" type="pres">
      <dgm:prSet presAssocID="{AF62C53B-15D8-4EAC-8008-92448C8EC11C}" presName="bentUpArrow1" presStyleLbl="alignImgPlace1" presStyleIdx="0" presStyleCnt="4" custLinFactNeighborX="3863" custLinFactNeighborY="5864"/>
      <dgm:spPr/>
    </dgm:pt>
    <dgm:pt modelId="{A9454028-C000-4824-AA74-0ED22448DE54}" type="pres">
      <dgm:prSet presAssocID="{AF62C53B-15D8-4EAC-8008-92448C8EC11C}" presName="ParentText" presStyleLbl="node1" presStyleIdx="0" presStyleCnt="5">
        <dgm:presLayoutVars>
          <dgm:chMax val="1"/>
          <dgm:chPref val="1"/>
          <dgm:bulletEnabled val="1"/>
        </dgm:presLayoutVars>
      </dgm:prSet>
      <dgm:spPr/>
      <dgm:t>
        <a:bodyPr/>
        <a:lstStyle/>
        <a:p>
          <a:endParaRPr lang="fr-FR"/>
        </a:p>
      </dgm:t>
    </dgm:pt>
    <dgm:pt modelId="{C3407D25-BA39-454E-B974-79E712206DA5}" type="pres">
      <dgm:prSet presAssocID="{AF62C53B-15D8-4EAC-8008-92448C8EC11C}" presName="ChildText" presStyleLbl="revTx" presStyleIdx="0" presStyleCnt="5" custScaleX="574337" custLinFactX="100000" custLinFactNeighborX="163410" custLinFactNeighborY="1456">
        <dgm:presLayoutVars>
          <dgm:chMax val="0"/>
          <dgm:chPref val="0"/>
          <dgm:bulletEnabled val="1"/>
        </dgm:presLayoutVars>
      </dgm:prSet>
      <dgm:spPr/>
      <dgm:t>
        <a:bodyPr/>
        <a:lstStyle/>
        <a:p>
          <a:endParaRPr lang="fr-FR"/>
        </a:p>
      </dgm:t>
    </dgm:pt>
    <dgm:pt modelId="{E154B1AD-C57E-48B0-844C-FE612D59A08C}" type="pres">
      <dgm:prSet presAssocID="{A03CA3D2-F303-43FD-B19A-3BAE5F9786B9}" presName="sibTrans" presStyleCnt="0"/>
      <dgm:spPr/>
    </dgm:pt>
    <dgm:pt modelId="{199CAF8C-7345-4F25-AC74-417BFE6A65B2}" type="pres">
      <dgm:prSet presAssocID="{A97E315C-D013-4B7A-8DCB-3026EF6DA390}" presName="composite" presStyleCnt="0"/>
      <dgm:spPr/>
    </dgm:pt>
    <dgm:pt modelId="{B71CEE3C-F51F-45BD-916C-ABAB85EA37C9}" type="pres">
      <dgm:prSet presAssocID="{A97E315C-D013-4B7A-8DCB-3026EF6DA390}" presName="bentUpArrow1" presStyleLbl="alignImgPlace1" presStyleIdx="1" presStyleCnt="4"/>
      <dgm:spPr/>
    </dgm:pt>
    <dgm:pt modelId="{693A40E9-A228-4ED9-8E21-41B8EF6120EA}" type="pres">
      <dgm:prSet presAssocID="{A97E315C-D013-4B7A-8DCB-3026EF6DA390}" presName="ParentText" presStyleLbl="node1" presStyleIdx="1" presStyleCnt="5">
        <dgm:presLayoutVars>
          <dgm:chMax val="1"/>
          <dgm:chPref val="1"/>
          <dgm:bulletEnabled val="1"/>
        </dgm:presLayoutVars>
      </dgm:prSet>
      <dgm:spPr/>
      <dgm:t>
        <a:bodyPr/>
        <a:lstStyle/>
        <a:p>
          <a:endParaRPr lang="fr-FR"/>
        </a:p>
      </dgm:t>
    </dgm:pt>
    <dgm:pt modelId="{1D4F2056-9C68-4592-86E6-33518A72CF91}" type="pres">
      <dgm:prSet presAssocID="{A97E315C-D013-4B7A-8DCB-3026EF6DA390}" presName="ChildText" presStyleLbl="revTx" presStyleIdx="1" presStyleCnt="5">
        <dgm:presLayoutVars>
          <dgm:chMax val="0"/>
          <dgm:chPref val="0"/>
          <dgm:bulletEnabled val="1"/>
        </dgm:presLayoutVars>
      </dgm:prSet>
      <dgm:spPr/>
    </dgm:pt>
    <dgm:pt modelId="{F9E85115-A07C-4CAF-9F34-58919373D8D8}" type="pres">
      <dgm:prSet presAssocID="{0577E08C-226F-4F4A-A2BA-20D6D68FCA95}" presName="sibTrans" presStyleCnt="0"/>
      <dgm:spPr/>
    </dgm:pt>
    <dgm:pt modelId="{60D0DF2F-2810-4F3A-B6D6-3DB55D980F00}" type="pres">
      <dgm:prSet presAssocID="{815E2166-30F0-40B7-9A45-ADB628605E87}" presName="composite" presStyleCnt="0"/>
      <dgm:spPr/>
    </dgm:pt>
    <dgm:pt modelId="{212D0BF7-F5B1-4A70-8FEC-B98FBCA57376}" type="pres">
      <dgm:prSet presAssocID="{815E2166-30F0-40B7-9A45-ADB628605E87}" presName="bentUpArrow1" presStyleLbl="alignImgPlace1" presStyleIdx="2" presStyleCnt="4" custLinFactX="-200000" custLinFactNeighborX="-215317" custLinFactNeighborY="4853"/>
      <dgm:spPr/>
    </dgm:pt>
    <dgm:pt modelId="{B4D18AED-A644-474A-A163-A02BC4F13560}" type="pres">
      <dgm:prSet presAssocID="{815E2166-30F0-40B7-9A45-ADB628605E87}" presName="ParentText" presStyleLbl="node1" presStyleIdx="2" presStyleCnt="5" custLinFactX="-100000" custLinFactNeighborX="-183942" custLinFactNeighborY="-2296">
        <dgm:presLayoutVars>
          <dgm:chMax val="1"/>
          <dgm:chPref val="1"/>
          <dgm:bulletEnabled val="1"/>
        </dgm:presLayoutVars>
      </dgm:prSet>
      <dgm:spPr/>
      <dgm:t>
        <a:bodyPr/>
        <a:lstStyle/>
        <a:p>
          <a:endParaRPr lang="fr-FR"/>
        </a:p>
      </dgm:t>
    </dgm:pt>
    <dgm:pt modelId="{5BA7BB91-2D6A-4E1C-9420-7504542BCA87}" type="pres">
      <dgm:prSet presAssocID="{815E2166-30F0-40B7-9A45-ADB628605E87}" presName="ChildText" presStyleLbl="revTx" presStyleIdx="2" presStyleCnt="5" custScaleX="965766" custLinFactNeighborX="75805" custLinFactNeighborY="-17930">
        <dgm:presLayoutVars>
          <dgm:chMax val="0"/>
          <dgm:chPref val="0"/>
          <dgm:bulletEnabled val="1"/>
        </dgm:presLayoutVars>
      </dgm:prSet>
      <dgm:spPr/>
      <dgm:t>
        <a:bodyPr/>
        <a:lstStyle/>
        <a:p>
          <a:endParaRPr lang="fr-FR"/>
        </a:p>
      </dgm:t>
    </dgm:pt>
    <dgm:pt modelId="{8DF8577F-04EE-4492-8BAC-2880940A5C9B}" type="pres">
      <dgm:prSet presAssocID="{4DFE40C7-DDBA-48F1-B5ED-206A5FD7B9C0}" presName="sibTrans" presStyleCnt="0"/>
      <dgm:spPr/>
    </dgm:pt>
    <dgm:pt modelId="{EA3293D4-E997-477C-AAE2-A90FB44FBD11}" type="pres">
      <dgm:prSet presAssocID="{9BA75F14-2297-4AD2-A34D-F141F553DAB6}" presName="composite" presStyleCnt="0"/>
      <dgm:spPr/>
    </dgm:pt>
    <dgm:pt modelId="{884F4F0F-67D9-41A5-B09D-AB4BC48C01B0}" type="pres">
      <dgm:prSet presAssocID="{9BA75F14-2297-4AD2-A34D-F141F553DAB6}" presName="bentUpArrow1" presStyleLbl="alignImgPlace1" presStyleIdx="3" presStyleCnt="4" custAng="0" custLinFactX="-200000" custLinFactNeighborX="-229577" custLinFactNeighborY="-6541"/>
      <dgm:spPr/>
    </dgm:pt>
    <dgm:pt modelId="{F2F50B36-2DEF-4A0C-B96C-76B2F2FC32D8}" type="pres">
      <dgm:prSet presAssocID="{9BA75F14-2297-4AD2-A34D-F141F553DAB6}" presName="ParentText" presStyleLbl="node1" presStyleIdx="3" presStyleCnt="5" custLinFactX="-100000" custLinFactNeighborX="-194500" custLinFactNeighborY="-15219">
        <dgm:presLayoutVars>
          <dgm:chMax val="1"/>
          <dgm:chPref val="1"/>
          <dgm:bulletEnabled val="1"/>
        </dgm:presLayoutVars>
      </dgm:prSet>
      <dgm:spPr/>
      <dgm:t>
        <a:bodyPr/>
        <a:lstStyle/>
        <a:p>
          <a:endParaRPr lang="fr-FR"/>
        </a:p>
      </dgm:t>
    </dgm:pt>
    <dgm:pt modelId="{D3E8FCBF-8224-4DD2-B27A-8D4BAE7D41CC}" type="pres">
      <dgm:prSet presAssocID="{9BA75F14-2297-4AD2-A34D-F141F553DAB6}" presName="ChildText" presStyleLbl="revTx" presStyleIdx="3" presStyleCnt="5" custScaleX="812743" custLinFactNeighborX="-26412" custLinFactNeighborY="-17870">
        <dgm:presLayoutVars>
          <dgm:chMax val="0"/>
          <dgm:chPref val="0"/>
          <dgm:bulletEnabled val="1"/>
        </dgm:presLayoutVars>
      </dgm:prSet>
      <dgm:spPr/>
      <dgm:t>
        <a:bodyPr/>
        <a:lstStyle/>
        <a:p>
          <a:endParaRPr lang="fr-FR"/>
        </a:p>
      </dgm:t>
    </dgm:pt>
    <dgm:pt modelId="{0FF87BE2-4768-40B0-8C38-5216FF544549}" type="pres">
      <dgm:prSet presAssocID="{6C58DF7F-3327-4A58-9AF1-9DC2898B165F}" presName="sibTrans" presStyleCnt="0"/>
      <dgm:spPr/>
    </dgm:pt>
    <dgm:pt modelId="{99FC1EF6-CD28-4022-98FA-1CBAECA9B9B2}" type="pres">
      <dgm:prSet presAssocID="{C0A399AE-887E-4974-BF14-F7F8068359EA}" presName="composite" presStyleCnt="0"/>
      <dgm:spPr/>
    </dgm:pt>
    <dgm:pt modelId="{1EE658CF-CADE-492D-A587-444B6390102C}" type="pres">
      <dgm:prSet presAssocID="{C0A399AE-887E-4974-BF14-F7F8068359EA}" presName="ParentText" presStyleLbl="node1" presStyleIdx="4" presStyleCnt="5" custLinFactX="-114644" custLinFactNeighborX="-200000" custLinFactNeighborY="-6120">
        <dgm:presLayoutVars>
          <dgm:chMax val="1"/>
          <dgm:chPref val="1"/>
          <dgm:bulletEnabled val="1"/>
        </dgm:presLayoutVars>
      </dgm:prSet>
      <dgm:spPr/>
      <dgm:t>
        <a:bodyPr/>
        <a:lstStyle/>
        <a:p>
          <a:endParaRPr lang="fr-FR"/>
        </a:p>
      </dgm:t>
    </dgm:pt>
    <dgm:pt modelId="{806AD62A-BF21-494E-9F39-B60D7905C0B7}" type="pres">
      <dgm:prSet presAssocID="{C0A399AE-887E-4974-BF14-F7F8068359EA}" presName="FinalChildText" presStyleLbl="revTx" presStyleIdx="4" presStyleCnt="5" custScaleX="584152" custLinFactX="-60914" custLinFactNeighborX="-100000" custLinFactNeighborY="-9496">
        <dgm:presLayoutVars>
          <dgm:chMax val="0"/>
          <dgm:chPref val="0"/>
          <dgm:bulletEnabled val="1"/>
        </dgm:presLayoutVars>
      </dgm:prSet>
      <dgm:spPr/>
      <dgm:t>
        <a:bodyPr/>
        <a:lstStyle/>
        <a:p>
          <a:endParaRPr lang="fr-FR"/>
        </a:p>
      </dgm:t>
    </dgm:pt>
  </dgm:ptLst>
  <dgm:cxnLst>
    <dgm:cxn modelId="{C94A8CD2-CDB9-4470-96E6-838B02DE870B}" type="presOf" srcId="{C0A399AE-887E-4974-BF14-F7F8068359EA}" destId="{1EE658CF-CADE-492D-A587-444B6390102C}" srcOrd="0" destOrd="0" presId="urn:microsoft.com/office/officeart/2005/8/layout/StepDownProcess"/>
    <dgm:cxn modelId="{353219B5-BC4E-4D4D-87D9-67789A9B7ACD}" type="presOf" srcId="{AF62C53B-15D8-4EAC-8008-92448C8EC11C}" destId="{A9454028-C000-4824-AA74-0ED22448DE54}" srcOrd="0" destOrd="0" presId="urn:microsoft.com/office/officeart/2005/8/layout/StepDownProcess"/>
    <dgm:cxn modelId="{B88B4480-3DE7-45F6-AA58-FE561232DD20}" type="presOf" srcId="{60B7B98C-91B9-428B-A1A9-022DC9DC83A0}" destId="{D3E8FCBF-8224-4DD2-B27A-8D4BAE7D41CC}" srcOrd="0" destOrd="0" presId="urn:microsoft.com/office/officeart/2005/8/layout/StepDownProcess"/>
    <dgm:cxn modelId="{6E58543A-552E-4ED1-A244-A85F8F1E2A6B}" type="presOf" srcId="{CCA79362-B270-4266-A981-F2A62228DC81}" destId="{C3407D25-BA39-454E-B974-79E712206DA5}" srcOrd="0" destOrd="0" presId="urn:microsoft.com/office/officeart/2005/8/layout/StepDownProcess"/>
    <dgm:cxn modelId="{F9B642E4-7388-473A-8EA0-57A700FBB198}" type="presOf" srcId="{64CD7A57-CC00-4E25-AD78-8CD970AEF35C}" destId="{D3E8FCBF-8224-4DD2-B27A-8D4BAE7D41CC}" srcOrd="0" destOrd="1" presId="urn:microsoft.com/office/officeart/2005/8/layout/StepDownProcess"/>
    <dgm:cxn modelId="{A1169B46-AC92-4C75-BB24-FE5920861E65}" type="presOf" srcId="{9BA75F14-2297-4AD2-A34D-F141F553DAB6}" destId="{F2F50B36-2DEF-4A0C-B96C-76B2F2FC32D8}" srcOrd="0" destOrd="0" presId="urn:microsoft.com/office/officeart/2005/8/layout/StepDownProcess"/>
    <dgm:cxn modelId="{03A7902B-2CA0-4F83-B4E1-57015DE3C43A}" srcId="{86F9E48F-0955-45BF-A17C-BB53D41B0579}" destId="{A97E315C-D013-4B7A-8DCB-3026EF6DA390}" srcOrd="1" destOrd="0" parTransId="{C4224ECF-F390-4A72-9B34-3C0C419F5636}" sibTransId="{0577E08C-226F-4F4A-A2BA-20D6D68FCA95}"/>
    <dgm:cxn modelId="{01EA1D4B-7D24-4E22-AA4E-585A70EB7057}" srcId="{86F9E48F-0955-45BF-A17C-BB53D41B0579}" destId="{AF62C53B-15D8-4EAC-8008-92448C8EC11C}" srcOrd="0" destOrd="0" parTransId="{11C08FE9-70E8-4D2A-AB8D-35B31715C804}" sibTransId="{A03CA3D2-F303-43FD-B19A-3BAE5F9786B9}"/>
    <dgm:cxn modelId="{A22AC96A-F0AC-4638-A9CC-90214260EA96}" type="presOf" srcId="{548D11FB-A06C-4CE4-8606-6C63E0A8ECCF}" destId="{806AD62A-BF21-494E-9F39-B60D7905C0B7}" srcOrd="0" destOrd="0" presId="urn:microsoft.com/office/officeart/2005/8/layout/StepDownProcess"/>
    <dgm:cxn modelId="{EB4FC9EA-0A36-4348-8CDB-B7F7865D4B2C}" type="presOf" srcId="{ED53C793-A60C-4F3D-9A34-371AF41339E7}" destId="{5BA7BB91-2D6A-4E1C-9420-7504542BCA87}" srcOrd="0" destOrd="0" presId="urn:microsoft.com/office/officeart/2005/8/layout/StepDownProcess"/>
    <dgm:cxn modelId="{2CDFA858-AF51-4E96-92B0-A26877E9D479}" srcId="{86F9E48F-0955-45BF-A17C-BB53D41B0579}" destId="{815E2166-30F0-40B7-9A45-ADB628605E87}" srcOrd="2" destOrd="0" parTransId="{DC7DDFED-2C40-4B14-98FF-0A032823C4A9}" sibTransId="{4DFE40C7-DDBA-48F1-B5ED-206A5FD7B9C0}"/>
    <dgm:cxn modelId="{05D84D2D-6A0A-4C35-9545-2FAAC1E0842E}" type="presOf" srcId="{815E2166-30F0-40B7-9A45-ADB628605E87}" destId="{B4D18AED-A644-474A-A163-A02BC4F13560}" srcOrd="0" destOrd="0" presId="urn:microsoft.com/office/officeart/2005/8/layout/StepDownProcess"/>
    <dgm:cxn modelId="{FB49E031-ED70-4C2B-9B2D-A075C7435D30}" type="presOf" srcId="{A97E315C-D013-4B7A-8DCB-3026EF6DA390}" destId="{693A40E9-A228-4ED9-8E21-41B8EF6120EA}" srcOrd="0" destOrd="0" presId="urn:microsoft.com/office/officeart/2005/8/layout/StepDownProcess"/>
    <dgm:cxn modelId="{2A7D8F16-1149-4975-AE25-13812E5A39A3}" srcId="{9BA75F14-2297-4AD2-A34D-F141F553DAB6}" destId="{60B7B98C-91B9-428B-A1A9-022DC9DC83A0}" srcOrd="0" destOrd="0" parTransId="{0AA00780-67FE-43BE-9DBC-0FBE5D92018B}" sibTransId="{34D268BD-99B1-41E6-876E-160B7C25C516}"/>
    <dgm:cxn modelId="{B87160EB-58C7-4D33-B3C4-A51D79527CAD}" srcId="{9BA75F14-2297-4AD2-A34D-F141F553DAB6}" destId="{64CD7A57-CC00-4E25-AD78-8CD970AEF35C}" srcOrd="1" destOrd="0" parTransId="{BBE0773D-E94B-4A6E-8F82-087CB9889E11}" sibTransId="{7E724207-8A86-4364-864F-779CC17211C1}"/>
    <dgm:cxn modelId="{F7E40704-330E-481C-8556-3B1E68AB4480}" srcId="{815E2166-30F0-40B7-9A45-ADB628605E87}" destId="{ED53C793-A60C-4F3D-9A34-371AF41339E7}" srcOrd="0" destOrd="0" parTransId="{766BDEA3-1665-4ECE-A7B5-C56A0BBBD0BF}" sibTransId="{6292925E-9B2B-4873-BA99-76ABBEACDB2D}"/>
    <dgm:cxn modelId="{81B72981-A97F-472E-A862-E2E408A75FC8}" srcId="{AF62C53B-15D8-4EAC-8008-92448C8EC11C}" destId="{CCA79362-B270-4266-A981-F2A62228DC81}" srcOrd="0" destOrd="0" parTransId="{E3C4064A-DBCB-42ED-B2E7-548D247FBEB6}" sibTransId="{A5C07431-7AA0-47E0-826C-6B83B6D995B0}"/>
    <dgm:cxn modelId="{E830701F-AE79-4F60-B7D5-A743E95DA67C}" type="presOf" srcId="{86F9E48F-0955-45BF-A17C-BB53D41B0579}" destId="{6DF7A35E-D2C6-450E-8B18-517B8C139BDE}" srcOrd="0" destOrd="0" presId="urn:microsoft.com/office/officeart/2005/8/layout/StepDownProcess"/>
    <dgm:cxn modelId="{629FBAAA-7677-479A-8BCD-A6EF946FAB6C}" srcId="{86F9E48F-0955-45BF-A17C-BB53D41B0579}" destId="{C0A399AE-887E-4974-BF14-F7F8068359EA}" srcOrd="4" destOrd="0" parTransId="{B1F32002-A161-4295-9858-61A1EFC5E4A3}" sibTransId="{DBFC781B-C784-49C7-9AF1-B81E5F92B2C4}"/>
    <dgm:cxn modelId="{3AD9B76E-77CA-4E82-8132-6B0184C6A0E4}" srcId="{C0A399AE-887E-4974-BF14-F7F8068359EA}" destId="{548D11FB-A06C-4CE4-8606-6C63E0A8ECCF}" srcOrd="0" destOrd="0" parTransId="{A4FB9145-7C09-45C1-B2B9-0615BC09985B}" sibTransId="{0340E9B9-8E69-4CAC-B4AA-A5102F3C18DB}"/>
    <dgm:cxn modelId="{7383367E-CA1E-4F41-B241-3E9D50E1137B}" srcId="{86F9E48F-0955-45BF-A17C-BB53D41B0579}" destId="{9BA75F14-2297-4AD2-A34D-F141F553DAB6}" srcOrd="3" destOrd="0" parTransId="{138C0D14-701E-423C-B609-E1C5AA9ACA8C}" sibTransId="{6C58DF7F-3327-4A58-9AF1-9DC2898B165F}"/>
    <dgm:cxn modelId="{651F880B-EA1A-4807-9F99-6C1CF290AE10}" type="presParOf" srcId="{6DF7A35E-D2C6-450E-8B18-517B8C139BDE}" destId="{ABEE54B5-3E19-4F4F-9EB3-7F5C833610F9}" srcOrd="0" destOrd="0" presId="urn:microsoft.com/office/officeart/2005/8/layout/StepDownProcess"/>
    <dgm:cxn modelId="{E246AB6F-973B-4A21-8AA8-C54B3C9A2506}" type="presParOf" srcId="{ABEE54B5-3E19-4F4F-9EB3-7F5C833610F9}" destId="{CE3EA202-93FF-4EC4-BE32-EC80D5BFED86}" srcOrd="0" destOrd="0" presId="urn:microsoft.com/office/officeart/2005/8/layout/StepDownProcess"/>
    <dgm:cxn modelId="{390B30D8-D30D-46BC-9710-280627DF5E2D}" type="presParOf" srcId="{ABEE54B5-3E19-4F4F-9EB3-7F5C833610F9}" destId="{A9454028-C000-4824-AA74-0ED22448DE54}" srcOrd="1" destOrd="0" presId="urn:microsoft.com/office/officeart/2005/8/layout/StepDownProcess"/>
    <dgm:cxn modelId="{7B6CD5CC-B094-47C5-8540-DD039E79C04A}" type="presParOf" srcId="{ABEE54B5-3E19-4F4F-9EB3-7F5C833610F9}" destId="{C3407D25-BA39-454E-B974-79E712206DA5}" srcOrd="2" destOrd="0" presId="urn:microsoft.com/office/officeart/2005/8/layout/StepDownProcess"/>
    <dgm:cxn modelId="{9463FB30-B7FA-4494-A1B7-4A59F2E8AF15}" type="presParOf" srcId="{6DF7A35E-D2C6-450E-8B18-517B8C139BDE}" destId="{E154B1AD-C57E-48B0-844C-FE612D59A08C}" srcOrd="1" destOrd="0" presId="urn:microsoft.com/office/officeart/2005/8/layout/StepDownProcess"/>
    <dgm:cxn modelId="{690435CC-7F6C-4193-B4EE-79C58CBB8B51}" type="presParOf" srcId="{6DF7A35E-D2C6-450E-8B18-517B8C139BDE}" destId="{199CAF8C-7345-4F25-AC74-417BFE6A65B2}" srcOrd="2" destOrd="0" presId="urn:microsoft.com/office/officeart/2005/8/layout/StepDownProcess"/>
    <dgm:cxn modelId="{A219AD9F-4C49-44A5-85C0-51ED5B827698}" type="presParOf" srcId="{199CAF8C-7345-4F25-AC74-417BFE6A65B2}" destId="{B71CEE3C-F51F-45BD-916C-ABAB85EA37C9}" srcOrd="0" destOrd="0" presId="urn:microsoft.com/office/officeart/2005/8/layout/StepDownProcess"/>
    <dgm:cxn modelId="{EC8C4F93-A591-4FB6-98A4-4EC095D012C0}" type="presParOf" srcId="{199CAF8C-7345-4F25-AC74-417BFE6A65B2}" destId="{693A40E9-A228-4ED9-8E21-41B8EF6120EA}" srcOrd="1" destOrd="0" presId="urn:microsoft.com/office/officeart/2005/8/layout/StepDownProcess"/>
    <dgm:cxn modelId="{4EFE1A4A-0B76-44B4-903E-54F0B07ED734}" type="presParOf" srcId="{199CAF8C-7345-4F25-AC74-417BFE6A65B2}" destId="{1D4F2056-9C68-4592-86E6-33518A72CF91}" srcOrd="2" destOrd="0" presId="urn:microsoft.com/office/officeart/2005/8/layout/StepDownProcess"/>
    <dgm:cxn modelId="{513FAD32-AFB2-4A0E-BE06-10A75FA9D49B}" type="presParOf" srcId="{6DF7A35E-D2C6-450E-8B18-517B8C139BDE}" destId="{F9E85115-A07C-4CAF-9F34-58919373D8D8}" srcOrd="3" destOrd="0" presId="urn:microsoft.com/office/officeart/2005/8/layout/StepDownProcess"/>
    <dgm:cxn modelId="{3009CB5E-1EC8-49F0-B289-77D2D39FE672}" type="presParOf" srcId="{6DF7A35E-D2C6-450E-8B18-517B8C139BDE}" destId="{60D0DF2F-2810-4F3A-B6D6-3DB55D980F00}" srcOrd="4" destOrd="0" presId="urn:microsoft.com/office/officeart/2005/8/layout/StepDownProcess"/>
    <dgm:cxn modelId="{B57254ED-8E00-4CDA-A8E7-B9991F06C6C5}" type="presParOf" srcId="{60D0DF2F-2810-4F3A-B6D6-3DB55D980F00}" destId="{212D0BF7-F5B1-4A70-8FEC-B98FBCA57376}" srcOrd="0" destOrd="0" presId="urn:microsoft.com/office/officeart/2005/8/layout/StepDownProcess"/>
    <dgm:cxn modelId="{8527ABCA-99DA-45ED-B357-8B5430C3A483}" type="presParOf" srcId="{60D0DF2F-2810-4F3A-B6D6-3DB55D980F00}" destId="{B4D18AED-A644-474A-A163-A02BC4F13560}" srcOrd="1" destOrd="0" presId="urn:microsoft.com/office/officeart/2005/8/layout/StepDownProcess"/>
    <dgm:cxn modelId="{95971C86-AC53-4321-B48B-8FFA8050B617}" type="presParOf" srcId="{60D0DF2F-2810-4F3A-B6D6-3DB55D980F00}" destId="{5BA7BB91-2D6A-4E1C-9420-7504542BCA87}" srcOrd="2" destOrd="0" presId="urn:microsoft.com/office/officeart/2005/8/layout/StepDownProcess"/>
    <dgm:cxn modelId="{96B19A2E-7419-4C01-A37E-87A09A477F16}" type="presParOf" srcId="{6DF7A35E-D2C6-450E-8B18-517B8C139BDE}" destId="{8DF8577F-04EE-4492-8BAC-2880940A5C9B}" srcOrd="5" destOrd="0" presId="urn:microsoft.com/office/officeart/2005/8/layout/StepDownProcess"/>
    <dgm:cxn modelId="{DE042DDF-3023-46DA-B243-7CCC83BF1137}" type="presParOf" srcId="{6DF7A35E-D2C6-450E-8B18-517B8C139BDE}" destId="{EA3293D4-E997-477C-AAE2-A90FB44FBD11}" srcOrd="6" destOrd="0" presId="urn:microsoft.com/office/officeart/2005/8/layout/StepDownProcess"/>
    <dgm:cxn modelId="{97C78453-3A14-4342-A631-340B8D5F9DDE}" type="presParOf" srcId="{EA3293D4-E997-477C-AAE2-A90FB44FBD11}" destId="{884F4F0F-67D9-41A5-B09D-AB4BC48C01B0}" srcOrd="0" destOrd="0" presId="urn:microsoft.com/office/officeart/2005/8/layout/StepDownProcess"/>
    <dgm:cxn modelId="{36101490-70C5-4B75-9CE0-D074E38CCD6B}" type="presParOf" srcId="{EA3293D4-E997-477C-AAE2-A90FB44FBD11}" destId="{F2F50B36-2DEF-4A0C-B96C-76B2F2FC32D8}" srcOrd="1" destOrd="0" presId="urn:microsoft.com/office/officeart/2005/8/layout/StepDownProcess"/>
    <dgm:cxn modelId="{ABA2D122-E44D-4D40-95A4-6C7046FD2290}" type="presParOf" srcId="{EA3293D4-E997-477C-AAE2-A90FB44FBD11}" destId="{D3E8FCBF-8224-4DD2-B27A-8D4BAE7D41CC}" srcOrd="2" destOrd="0" presId="urn:microsoft.com/office/officeart/2005/8/layout/StepDownProcess"/>
    <dgm:cxn modelId="{3082621D-0D9B-429F-9D41-EB64F6A3EF56}" type="presParOf" srcId="{6DF7A35E-D2C6-450E-8B18-517B8C139BDE}" destId="{0FF87BE2-4768-40B0-8C38-5216FF544549}" srcOrd="7" destOrd="0" presId="urn:microsoft.com/office/officeart/2005/8/layout/StepDownProcess"/>
    <dgm:cxn modelId="{96AA6A82-E0F2-4F23-9D32-DCDDDF01E711}" type="presParOf" srcId="{6DF7A35E-D2C6-450E-8B18-517B8C139BDE}" destId="{99FC1EF6-CD28-4022-98FA-1CBAECA9B9B2}" srcOrd="8" destOrd="0" presId="urn:microsoft.com/office/officeart/2005/8/layout/StepDownProcess"/>
    <dgm:cxn modelId="{AF4ED9DC-58FF-4856-8A76-3D69B0F48C79}" type="presParOf" srcId="{99FC1EF6-CD28-4022-98FA-1CBAECA9B9B2}" destId="{1EE658CF-CADE-492D-A587-444B6390102C}" srcOrd="0" destOrd="0" presId="urn:microsoft.com/office/officeart/2005/8/layout/StepDownProcess"/>
    <dgm:cxn modelId="{A8F16C7C-A0F1-45F9-A7C0-D0AF535984DB}" type="presParOf" srcId="{99FC1EF6-CD28-4022-98FA-1CBAECA9B9B2}" destId="{806AD62A-BF21-494E-9F39-B60D7905C0B7}"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F9E48F-0955-45BF-A17C-BB53D41B05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6DF7A35E-D2C6-450E-8B18-517B8C139BDE}" type="pres">
      <dgm:prSet presAssocID="{86F9E48F-0955-45BF-A17C-BB53D41B0579}" presName="rootnode" presStyleCnt="0">
        <dgm:presLayoutVars>
          <dgm:chMax/>
          <dgm:chPref/>
          <dgm:dir/>
          <dgm:animLvl val="lvl"/>
        </dgm:presLayoutVars>
      </dgm:prSet>
      <dgm:spPr/>
      <dgm:t>
        <a:bodyPr/>
        <a:lstStyle/>
        <a:p>
          <a:endParaRPr lang="fr-FR"/>
        </a:p>
      </dgm:t>
    </dgm:pt>
  </dgm:ptLst>
  <dgm:cxnLst>
    <dgm:cxn modelId="{E830701F-AE79-4F60-B7D5-A743E95DA67C}" type="presOf" srcId="{86F9E48F-0955-45BF-A17C-BB53D41B0579}" destId="{6DF7A35E-D2C6-450E-8B18-517B8C139BDE}" srcOrd="0" destOrd="0" presId="urn:microsoft.com/office/officeart/2005/8/layout/StepDown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EA202-93FF-4EC4-BE32-EC80D5BFED86}">
      <dsp:nvSpPr>
        <dsp:cNvPr id="0" name=""/>
        <dsp:cNvSpPr/>
      </dsp:nvSpPr>
      <dsp:spPr>
        <a:xfrm rot="5400000">
          <a:off x="859250" y="771942"/>
          <a:ext cx="561692" cy="63946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454028-C000-4824-AA74-0ED22448DE54}">
      <dsp:nvSpPr>
        <dsp:cNvPr id="0" name=""/>
        <dsp:cNvSpPr/>
      </dsp:nvSpPr>
      <dsp:spPr>
        <a:xfrm>
          <a:off x="685733" y="116358"/>
          <a:ext cx="945558" cy="661860"/>
        </a:xfrm>
        <a:prstGeom prst="roundRect">
          <a:avLst>
            <a:gd name="adj" fmla="val 16670"/>
          </a:avLst>
        </a:prstGeom>
        <a:solidFill>
          <a:srgbClr val="0D3F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Politique européenne de cohésion</a:t>
          </a:r>
          <a:endParaRPr lang="fr-FR" sz="1200" kern="1200" dirty="0"/>
        </a:p>
      </dsp:txBody>
      <dsp:txXfrm>
        <a:off x="718048" y="148673"/>
        <a:ext cx="880928" cy="597230"/>
      </dsp:txXfrm>
    </dsp:sp>
    <dsp:sp modelId="{C3407D25-BA39-454E-B974-79E712206DA5}">
      <dsp:nvSpPr>
        <dsp:cNvPr id="0" name=""/>
        <dsp:cNvSpPr/>
      </dsp:nvSpPr>
      <dsp:spPr>
        <a:xfrm>
          <a:off x="1811757" y="187270"/>
          <a:ext cx="3949769" cy="53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solidFill>
                <a:srgbClr val="0D3F96"/>
              </a:solidFill>
            </a:rPr>
            <a:t>Réduire les écarts de richesse et de développement entre les régions de l’Union européenne.</a:t>
          </a:r>
          <a:endParaRPr lang="fr-FR" sz="1600" kern="1200" dirty="0">
            <a:solidFill>
              <a:srgbClr val="0D3F96"/>
            </a:solidFill>
          </a:endParaRPr>
        </a:p>
      </dsp:txBody>
      <dsp:txXfrm>
        <a:off x="1811757" y="187270"/>
        <a:ext cx="3949769" cy="534944"/>
      </dsp:txXfrm>
    </dsp:sp>
    <dsp:sp modelId="{B71CEE3C-F51F-45BD-916C-ABAB85EA37C9}">
      <dsp:nvSpPr>
        <dsp:cNvPr id="0" name=""/>
        <dsp:cNvSpPr/>
      </dsp:nvSpPr>
      <dsp:spPr>
        <a:xfrm rot="5400000">
          <a:off x="2044966" y="1482492"/>
          <a:ext cx="561692" cy="63946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3A40E9-A228-4ED9-8E21-41B8EF6120EA}">
      <dsp:nvSpPr>
        <dsp:cNvPr id="0" name=""/>
        <dsp:cNvSpPr/>
      </dsp:nvSpPr>
      <dsp:spPr>
        <a:xfrm>
          <a:off x="1896151" y="859845"/>
          <a:ext cx="945558" cy="661860"/>
        </a:xfrm>
        <a:prstGeom prst="roundRect">
          <a:avLst>
            <a:gd name="adj" fmla="val 16670"/>
          </a:avLst>
        </a:prstGeom>
        <a:solidFill>
          <a:srgbClr val="0D3F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Accord de partenariat</a:t>
          </a:r>
          <a:endParaRPr lang="fr-FR" sz="1200" kern="1200" dirty="0"/>
        </a:p>
      </dsp:txBody>
      <dsp:txXfrm>
        <a:off x="1928466" y="892160"/>
        <a:ext cx="880928" cy="597230"/>
      </dsp:txXfrm>
    </dsp:sp>
    <dsp:sp modelId="{1D4F2056-9C68-4592-86E6-33518A72CF91}">
      <dsp:nvSpPr>
        <dsp:cNvPr id="0" name=""/>
        <dsp:cNvSpPr/>
      </dsp:nvSpPr>
      <dsp:spPr>
        <a:xfrm>
          <a:off x="2841710" y="922969"/>
          <a:ext cx="687709" cy="534944"/>
        </a:xfrm>
        <a:prstGeom prst="rect">
          <a:avLst/>
        </a:prstGeom>
        <a:noFill/>
        <a:ln>
          <a:noFill/>
        </a:ln>
        <a:effectLst/>
      </dsp:spPr>
      <dsp:style>
        <a:lnRef idx="0">
          <a:scrgbClr r="0" g="0" b="0"/>
        </a:lnRef>
        <a:fillRef idx="0">
          <a:scrgbClr r="0" g="0" b="0"/>
        </a:fillRef>
        <a:effectRef idx="0">
          <a:scrgbClr r="0" g="0" b="0"/>
        </a:effectRef>
        <a:fontRef idx="minor"/>
      </dsp:style>
    </dsp:sp>
    <dsp:sp modelId="{212D0BF7-F5B1-4A70-8FEC-B98FBCA57376}">
      <dsp:nvSpPr>
        <dsp:cNvPr id="0" name=""/>
        <dsp:cNvSpPr/>
      </dsp:nvSpPr>
      <dsp:spPr>
        <a:xfrm rot="5400000">
          <a:off x="3316460" y="2253239"/>
          <a:ext cx="561692" cy="63946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18AED-A644-474A-A163-A02BC4F13560}">
      <dsp:nvSpPr>
        <dsp:cNvPr id="0" name=""/>
        <dsp:cNvSpPr/>
      </dsp:nvSpPr>
      <dsp:spPr>
        <a:xfrm>
          <a:off x="3138620" y="1588137"/>
          <a:ext cx="945558" cy="661860"/>
        </a:xfrm>
        <a:prstGeom prst="roundRect">
          <a:avLst>
            <a:gd name="adj" fmla="val 16670"/>
          </a:avLst>
        </a:prstGeom>
        <a:solidFill>
          <a:srgbClr val="0D3F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FEDER FSE</a:t>
          </a:r>
          <a:endParaRPr lang="fr-FR" sz="1200" kern="1200" dirty="0"/>
        </a:p>
      </dsp:txBody>
      <dsp:txXfrm>
        <a:off x="3170935" y="1620452"/>
        <a:ext cx="880928" cy="597230"/>
      </dsp:txXfrm>
    </dsp:sp>
    <dsp:sp modelId="{5BA7BB91-2D6A-4E1C-9420-7504542BCA87}">
      <dsp:nvSpPr>
        <dsp:cNvPr id="0" name=""/>
        <dsp:cNvSpPr/>
      </dsp:nvSpPr>
      <dsp:spPr>
        <a:xfrm>
          <a:off x="4313359" y="1570541"/>
          <a:ext cx="6641664" cy="53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fr-FR" sz="1600" kern="1200" dirty="0" smtClean="0">
              <a:solidFill>
                <a:srgbClr val="0D3F96"/>
              </a:solidFill>
            </a:rPr>
            <a:t>L’UE délègue la gestion des fonds aux Régions (Autorités de Gestion), qui déclinent leurs stratégies régionales dans le cadre européen.</a:t>
          </a:r>
          <a:endParaRPr lang="fr-FR" sz="1600" kern="1200" dirty="0">
            <a:solidFill>
              <a:srgbClr val="0D3F96"/>
            </a:solidFill>
          </a:endParaRPr>
        </a:p>
      </dsp:txBody>
      <dsp:txXfrm>
        <a:off x="4313359" y="1570541"/>
        <a:ext cx="6641664" cy="534944"/>
      </dsp:txXfrm>
    </dsp:sp>
    <dsp:sp modelId="{884F4F0F-67D9-41A5-B09D-AB4BC48C01B0}">
      <dsp:nvSpPr>
        <dsp:cNvPr id="0" name=""/>
        <dsp:cNvSpPr/>
      </dsp:nvSpPr>
      <dsp:spPr>
        <a:xfrm rot="5400000">
          <a:off x="4594985" y="2932728"/>
          <a:ext cx="561692" cy="63946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50B36-2DEF-4A0C-B96C-76B2F2FC32D8}">
      <dsp:nvSpPr>
        <dsp:cNvPr id="0" name=""/>
        <dsp:cNvSpPr/>
      </dsp:nvSpPr>
      <dsp:spPr>
        <a:xfrm>
          <a:off x="4408501" y="2246092"/>
          <a:ext cx="945558" cy="661860"/>
        </a:xfrm>
        <a:prstGeom prst="roundRect">
          <a:avLst>
            <a:gd name="adj" fmla="val 16670"/>
          </a:avLst>
        </a:prstGeom>
        <a:solidFill>
          <a:srgbClr val="0D3F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Programme Régional</a:t>
          </a:r>
          <a:endParaRPr lang="fr-FR" sz="1200" kern="1200" dirty="0"/>
        </a:p>
      </dsp:txBody>
      <dsp:txXfrm>
        <a:off x="4440816" y="2278407"/>
        <a:ext cx="880928" cy="597230"/>
      </dsp:txXfrm>
    </dsp:sp>
    <dsp:sp modelId="{D3E8FCBF-8224-4DD2-B27A-8D4BAE7D41CC}">
      <dsp:nvSpPr>
        <dsp:cNvPr id="0" name=""/>
        <dsp:cNvSpPr/>
      </dsp:nvSpPr>
      <dsp:spPr>
        <a:xfrm>
          <a:off x="5506292" y="2314350"/>
          <a:ext cx="5589310" cy="53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FR" sz="1600" i="1" kern="1200" dirty="0" smtClean="0">
              <a:solidFill>
                <a:srgbClr val="0D3F96"/>
              </a:solidFill>
            </a:rPr>
            <a:t>Document cadre pluriannuel d’une durée de 7 ans. </a:t>
          </a:r>
          <a:endParaRPr lang="fr-FR" sz="1600" kern="1200" dirty="0">
            <a:solidFill>
              <a:srgbClr val="0D3F96"/>
            </a:solidFill>
          </a:endParaRPr>
        </a:p>
        <a:p>
          <a:pPr marL="171450" lvl="1" indent="-171450" algn="l" defTabSz="711200">
            <a:lnSpc>
              <a:spcPct val="90000"/>
            </a:lnSpc>
            <a:spcBef>
              <a:spcPct val="0"/>
            </a:spcBef>
            <a:spcAft>
              <a:spcPct val="15000"/>
            </a:spcAft>
            <a:buChar char="••"/>
          </a:pPr>
          <a:r>
            <a:rPr lang="fr-FR" sz="1600" kern="1200" dirty="0" smtClean="0">
              <a:solidFill>
                <a:srgbClr val="0D3F96"/>
              </a:solidFill>
            </a:rPr>
            <a:t>Objectifs Stratégiques -&gt; Priorités - &gt; Objectifs Spécifiques</a:t>
          </a:r>
          <a:endParaRPr lang="fr-FR" sz="1600" kern="1200" dirty="0">
            <a:solidFill>
              <a:srgbClr val="0D3F96"/>
            </a:solidFill>
          </a:endParaRPr>
        </a:p>
      </dsp:txBody>
      <dsp:txXfrm>
        <a:off x="5506292" y="2314350"/>
        <a:ext cx="5589310" cy="534944"/>
      </dsp:txXfrm>
    </dsp:sp>
    <dsp:sp modelId="{1EE658CF-CADE-492D-A587-444B6390102C}">
      <dsp:nvSpPr>
        <dsp:cNvPr id="0" name=""/>
        <dsp:cNvSpPr/>
      </dsp:nvSpPr>
      <dsp:spPr>
        <a:xfrm>
          <a:off x="5327896" y="3049803"/>
          <a:ext cx="945558" cy="661860"/>
        </a:xfrm>
        <a:prstGeom prst="roundRect">
          <a:avLst>
            <a:gd name="adj" fmla="val 16670"/>
          </a:avLst>
        </a:prstGeom>
        <a:solidFill>
          <a:srgbClr val="0D3F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DOMO</a:t>
          </a:r>
          <a:endParaRPr lang="fr-FR" sz="1200" kern="1200" dirty="0"/>
        </a:p>
      </dsp:txBody>
      <dsp:txXfrm>
        <a:off x="5360211" y="3082118"/>
        <a:ext cx="880928" cy="597230"/>
      </dsp:txXfrm>
    </dsp:sp>
    <dsp:sp modelId="{806AD62A-BF21-494E-9F39-B60D7905C0B7}">
      <dsp:nvSpPr>
        <dsp:cNvPr id="0" name=""/>
        <dsp:cNvSpPr/>
      </dsp:nvSpPr>
      <dsp:spPr>
        <a:xfrm>
          <a:off x="6477199" y="3102634"/>
          <a:ext cx="4017268" cy="53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solidFill>
                <a:srgbClr val="0D3F96"/>
              </a:solidFill>
            </a:rPr>
            <a:t>Type actions : les fiches-actions </a:t>
          </a:r>
          <a:endParaRPr lang="fr-FR" sz="1600" kern="1200" dirty="0">
            <a:solidFill>
              <a:srgbClr val="0D3F96"/>
            </a:solidFill>
          </a:endParaRPr>
        </a:p>
      </dsp:txBody>
      <dsp:txXfrm>
        <a:off x="6477199" y="3102634"/>
        <a:ext cx="4017268" cy="534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550" cy="497492"/>
          </a:xfrm>
          <a:prstGeom prst="rect">
            <a:avLst/>
          </a:prstGeom>
        </p:spPr>
        <p:txBody>
          <a:bodyPr vert="horz" lIns="88249" tIns="44124" rIns="88249" bIns="44124" rtlCol="0"/>
          <a:lstStyle>
            <a:lvl1pPr algn="l">
              <a:defRPr sz="1200"/>
            </a:lvl1pPr>
          </a:lstStyle>
          <a:p>
            <a:endParaRPr lang="fr-FR"/>
          </a:p>
        </p:txBody>
      </p:sp>
      <p:sp>
        <p:nvSpPr>
          <p:cNvPr id="3" name="Espace réservé de la date 2"/>
          <p:cNvSpPr>
            <a:spLocks noGrp="1"/>
          </p:cNvSpPr>
          <p:nvPr>
            <p:ph type="dt" sz="quarter" idx="1"/>
          </p:nvPr>
        </p:nvSpPr>
        <p:spPr>
          <a:xfrm>
            <a:off x="3851194" y="1"/>
            <a:ext cx="2946550" cy="497492"/>
          </a:xfrm>
          <a:prstGeom prst="rect">
            <a:avLst/>
          </a:prstGeom>
        </p:spPr>
        <p:txBody>
          <a:bodyPr vert="horz" lIns="88249" tIns="44124" rIns="88249" bIns="44124" rtlCol="0"/>
          <a:lstStyle>
            <a:lvl1pPr algn="r">
              <a:defRPr sz="1200"/>
            </a:lvl1pPr>
          </a:lstStyle>
          <a:p>
            <a:fld id="{EE4DDC8F-B3DF-4C24-8B37-6595440B72B4}" type="datetimeFigureOut">
              <a:rPr lang="fr-FR" smtClean="0"/>
              <a:t>22/06/2023</a:t>
            </a:fld>
            <a:endParaRPr lang="fr-FR"/>
          </a:p>
        </p:txBody>
      </p:sp>
      <p:sp>
        <p:nvSpPr>
          <p:cNvPr id="4" name="Espace réservé du pied de page 3"/>
          <p:cNvSpPr>
            <a:spLocks noGrp="1"/>
          </p:cNvSpPr>
          <p:nvPr>
            <p:ph type="ftr" sz="quarter" idx="2"/>
          </p:nvPr>
        </p:nvSpPr>
        <p:spPr>
          <a:xfrm>
            <a:off x="0" y="9432321"/>
            <a:ext cx="2946550" cy="497492"/>
          </a:xfrm>
          <a:prstGeom prst="rect">
            <a:avLst/>
          </a:prstGeom>
        </p:spPr>
        <p:txBody>
          <a:bodyPr vert="horz" lIns="88249" tIns="44124" rIns="88249" bIns="4412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194" y="9432321"/>
            <a:ext cx="2946550" cy="497492"/>
          </a:xfrm>
          <a:prstGeom prst="rect">
            <a:avLst/>
          </a:prstGeom>
        </p:spPr>
        <p:txBody>
          <a:bodyPr vert="horz" lIns="88249" tIns="44124" rIns="88249" bIns="44124" rtlCol="0" anchor="b"/>
          <a:lstStyle>
            <a:lvl1pPr algn="r">
              <a:defRPr sz="1200"/>
            </a:lvl1pPr>
          </a:lstStyle>
          <a:p>
            <a:fld id="{F988886F-9125-400D-BF1D-D2E7DF55C588}" type="slidenum">
              <a:rPr lang="fr-FR" smtClean="0"/>
              <a:t>‹N°›</a:t>
            </a:fld>
            <a:endParaRPr lang="fr-FR"/>
          </a:p>
        </p:txBody>
      </p:sp>
    </p:spTree>
    <p:extLst>
      <p:ext uri="{BB962C8B-B14F-4D97-AF65-F5344CB8AC3E}">
        <p14:creationId xmlns:p14="http://schemas.microsoft.com/office/powerpoint/2010/main" val="812365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5591" tIns="47796" rIns="95591" bIns="47796" rtlCol="0"/>
          <a:lstStyle>
            <a:lvl1pPr algn="l">
              <a:defRPr sz="1300"/>
            </a:lvl1pPr>
          </a:lstStyle>
          <a:p>
            <a:endParaRPr lang="fr-FR"/>
          </a:p>
        </p:txBody>
      </p:sp>
      <p:sp>
        <p:nvSpPr>
          <p:cNvPr id="3" name="Espace réservé de la date 2"/>
          <p:cNvSpPr>
            <a:spLocks noGrp="1"/>
          </p:cNvSpPr>
          <p:nvPr>
            <p:ph type="dt" idx="1"/>
          </p:nvPr>
        </p:nvSpPr>
        <p:spPr>
          <a:xfrm>
            <a:off x="3851343" y="0"/>
            <a:ext cx="2946347" cy="498215"/>
          </a:xfrm>
          <a:prstGeom prst="rect">
            <a:avLst/>
          </a:prstGeom>
        </p:spPr>
        <p:txBody>
          <a:bodyPr vert="horz" lIns="95591" tIns="47796" rIns="95591" bIns="47796" rtlCol="0"/>
          <a:lstStyle>
            <a:lvl1pPr algn="r">
              <a:defRPr sz="1300"/>
            </a:lvl1pPr>
          </a:lstStyle>
          <a:p>
            <a:fld id="{DA43A408-31C1-48D7-AEDA-A42EF51726F1}" type="datetimeFigureOut">
              <a:rPr lang="fr-FR" smtClean="0"/>
              <a:t>22/06/2023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91" tIns="47796" rIns="95591" bIns="47796"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5591" tIns="47796" rIns="95591" bIns="47796"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5591" tIns="47796" rIns="95591" bIns="4779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lIns="95591" tIns="47796" rIns="95591" bIns="47796" rtlCol="0" anchor="b"/>
          <a:lstStyle>
            <a:lvl1pPr algn="r">
              <a:defRPr sz="1300"/>
            </a:lvl1pPr>
          </a:lstStyle>
          <a:p>
            <a:fld id="{678605AC-16AD-456C-A089-6ABA7D9D0280}" type="slidenum">
              <a:rPr lang="fr-FR" smtClean="0"/>
              <a:t>‹N°›</a:t>
            </a:fld>
            <a:endParaRPr lang="fr-FR"/>
          </a:p>
        </p:txBody>
      </p:sp>
    </p:spTree>
    <p:extLst>
      <p:ext uri="{BB962C8B-B14F-4D97-AF65-F5344CB8AC3E}">
        <p14:creationId xmlns:p14="http://schemas.microsoft.com/office/powerpoint/2010/main" val="422401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8" name="Espace réservé du numéro de diapositive 7"/>
          <p:cNvSpPr>
            <a:spLocks noGrp="1"/>
          </p:cNvSpPr>
          <p:nvPr>
            <p:ph type="sldNum" sz="quarter" idx="10"/>
          </p:nvPr>
        </p:nvSpPr>
        <p:spPr/>
        <p:txBody>
          <a:bodyPr/>
          <a:lstStyle/>
          <a:p>
            <a:fld id="{62D6DF8B-6BBC-4AA7-98DD-DC9796AF5BB6}" type="slidenum">
              <a:rPr lang="fr-FR" smtClean="0"/>
              <a:t>1</a:t>
            </a:fld>
            <a:endParaRPr lang="fr-FR" dirty="0"/>
          </a:p>
        </p:txBody>
      </p:sp>
      <p:sp>
        <p:nvSpPr>
          <p:cNvPr id="9" name="Espace réservé de l'en-tête 8"/>
          <p:cNvSpPr>
            <a:spLocks noGrp="1"/>
          </p:cNvSpPr>
          <p:nvPr>
            <p:ph type="hdr" sz="quarter" idx="11"/>
          </p:nvPr>
        </p:nvSpPr>
        <p:spPr/>
        <p:txBody>
          <a:bodyPr/>
          <a:lstStyle/>
          <a:p>
            <a:endParaRPr lang="fr-FR" dirty="0"/>
          </a:p>
        </p:txBody>
      </p:sp>
    </p:spTree>
    <p:extLst>
      <p:ext uri="{BB962C8B-B14F-4D97-AF65-F5344CB8AC3E}">
        <p14:creationId xmlns:p14="http://schemas.microsoft.com/office/powerpoint/2010/main" val="3482581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Directions </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10</a:t>
            </a:fld>
            <a:endParaRPr lang="fr-FR"/>
          </a:p>
        </p:txBody>
      </p:sp>
    </p:spTree>
    <p:extLst>
      <p:ext uri="{BB962C8B-B14F-4D97-AF65-F5344CB8AC3E}">
        <p14:creationId xmlns:p14="http://schemas.microsoft.com/office/powerpoint/2010/main" val="339938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129A9EF7-2F3F-46DC-A051-19E20EF19C27}" type="slidenum">
              <a:rPr lang="fr-FR" smtClean="0"/>
              <a:pPr>
                <a:defRPr/>
              </a:pPr>
              <a:t>11</a:t>
            </a:fld>
            <a:endParaRPr lang="fr-FR"/>
          </a:p>
        </p:txBody>
      </p:sp>
    </p:spTree>
    <p:extLst>
      <p:ext uri="{BB962C8B-B14F-4D97-AF65-F5344CB8AC3E}">
        <p14:creationId xmlns:p14="http://schemas.microsoft.com/office/powerpoint/2010/main" val="326541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82487">
              <a:defRPr/>
            </a:pPr>
            <a:r>
              <a:rPr lang="fr-FR" dirty="0" smtClean="0"/>
              <a:t>Clarifier</a:t>
            </a:r>
            <a:r>
              <a:rPr lang="fr-FR" baseline="0" dirty="0" smtClean="0"/>
              <a:t> les enjeux du </a:t>
            </a:r>
            <a:r>
              <a:rPr lang="fr-FR" baseline="0" dirty="0" err="1" smtClean="0"/>
              <a:t>diag</a:t>
            </a:r>
            <a:r>
              <a:rPr lang="fr-FR" baseline="0" dirty="0" smtClean="0"/>
              <a:t> (équilibre social, réponse à des besoins sociaux mal satisfaits, impliquer les acteurs dans une démarche de changement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12</a:t>
            </a:fld>
            <a:endParaRPr lang="fr-FR"/>
          </a:p>
        </p:txBody>
      </p:sp>
    </p:spTree>
    <p:extLst>
      <p:ext uri="{BB962C8B-B14F-4D97-AF65-F5344CB8AC3E}">
        <p14:creationId xmlns:p14="http://schemas.microsoft.com/office/powerpoint/2010/main" val="91335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13</a:t>
            </a:fld>
            <a:endParaRPr lang="fr-FR"/>
          </a:p>
        </p:txBody>
      </p:sp>
    </p:spTree>
    <p:extLst>
      <p:ext uri="{BB962C8B-B14F-4D97-AF65-F5344CB8AC3E}">
        <p14:creationId xmlns:p14="http://schemas.microsoft.com/office/powerpoint/2010/main" val="253754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14</a:t>
            </a:fld>
            <a:endParaRPr lang="fr-FR"/>
          </a:p>
        </p:txBody>
      </p:sp>
    </p:spTree>
    <p:extLst>
      <p:ext uri="{BB962C8B-B14F-4D97-AF65-F5344CB8AC3E}">
        <p14:creationId xmlns:p14="http://schemas.microsoft.com/office/powerpoint/2010/main" val="294599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15</a:t>
            </a:fld>
            <a:endParaRPr lang="fr-FR"/>
          </a:p>
        </p:txBody>
      </p:sp>
    </p:spTree>
    <p:extLst>
      <p:ext uri="{BB962C8B-B14F-4D97-AF65-F5344CB8AC3E}">
        <p14:creationId xmlns:p14="http://schemas.microsoft.com/office/powerpoint/2010/main" val="211242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16</a:t>
            </a:fld>
            <a:endParaRPr lang="fr-FR"/>
          </a:p>
        </p:txBody>
      </p:sp>
    </p:spTree>
    <p:extLst>
      <p:ext uri="{BB962C8B-B14F-4D97-AF65-F5344CB8AC3E}">
        <p14:creationId xmlns:p14="http://schemas.microsoft.com/office/powerpoint/2010/main" val="280200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Véronique</a:t>
            </a:r>
            <a:endParaRPr lang="fr-FR"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129A9EF7-2F3F-46DC-A051-19E20EF19C27}" type="slidenum">
              <a:rPr lang="fr-FR" smtClean="0"/>
              <a:pPr>
                <a:defRPr/>
              </a:pPr>
              <a:t>18</a:t>
            </a:fld>
            <a:endParaRPr lang="fr-FR"/>
          </a:p>
        </p:txBody>
      </p:sp>
    </p:spTree>
    <p:extLst>
      <p:ext uri="{BB962C8B-B14F-4D97-AF65-F5344CB8AC3E}">
        <p14:creationId xmlns:p14="http://schemas.microsoft.com/office/powerpoint/2010/main" val="2863487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21</a:t>
            </a:fld>
            <a:endParaRPr lang="fr-FR"/>
          </a:p>
        </p:txBody>
      </p:sp>
    </p:spTree>
    <p:extLst>
      <p:ext uri="{BB962C8B-B14F-4D97-AF65-F5344CB8AC3E}">
        <p14:creationId xmlns:p14="http://schemas.microsoft.com/office/powerpoint/2010/main" val="2534666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82487">
              <a:defRPr/>
            </a:pPr>
            <a:r>
              <a:rPr lang="fr-FR" dirty="0" smtClean="0"/>
              <a:t>Rajouter : valorisation village FSE,</a:t>
            </a:r>
            <a:r>
              <a:rPr lang="fr-FR" baseline="0" dirty="0" smtClean="0"/>
              <a:t> Joli mois de l’Europe, transmission de photos d’actus.. </a:t>
            </a:r>
            <a:r>
              <a:rPr lang="fr-FR" baseline="0" smtClean="0"/>
              <a:t>etc</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22</a:t>
            </a:fld>
            <a:endParaRPr lang="fr-FR"/>
          </a:p>
        </p:txBody>
      </p:sp>
    </p:spTree>
    <p:extLst>
      <p:ext uri="{BB962C8B-B14F-4D97-AF65-F5344CB8AC3E}">
        <p14:creationId xmlns:p14="http://schemas.microsoft.com/office/powerpoint/2010/main" val="304603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tey</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2</a:t>
            </a:fld>
            <a:endParaRPr lang="fr-FR"/>
          </a:p>
        </p:txBody>
      </p:sp>
    </p:spTree>
    <p:extLst>
      <p:ext uri="{BB962C8B-B14F-4D97-AF65-F5344CB8AC3E}">
        <p14:creationId xmlns:p14="http://schemas.microsoft.com/office/powerpoint/2010/main" val="1805781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DEU</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23</a:t>
            </a:fld>
            <a:endParaRPr lang="fr-FR"/>
          </a:p>
        </p:txBody>
      </p:sp>
    </p:spTree>
    <p:extLst>
      <p:ext uri="{BB962C8B-B14F-4D97-AF65-F5344CB8AC3E}">
        <p14:creationId xmlns:p14="http://schemas.microsoft.com/office/powerpoint/2010/main" val="339970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25</a:t>
            </a:fld>
            <a:endParaRPr lang="fr-FR"/>
          </a:p>
        </p:txBody>
      </p:sp>
    </p:spTree>
    <p:extLst>
      <p:ext uri="{BB962C8B-B14F-4D97-AF65-F5344CB8AC3E}">
        <p14:creationId xmlns:p14="http://schemas.microsoft.com/office/powerpoint/2010/main" val="112974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 sont vos</a:t>
            </a:r>
            <a:r>
              <a:rPr lang="fr-FR" baseline="0" dirty="0" smtClean="0"/>
              <a:t> interlocuteurs?</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3</a:t>
            </a:fld>
            <a:endParaRPr lang="fr-FR"/>
          </a:p>
        </p:txBody>
      </p:sp>
    </p:spTree>
    <p:extLst>
      <p:ext uri="{BB962C8B-B14F-4D97-AF65-F5344CB8AC3E}">
        <p14:creationId xmlns:p14="http://schemas.microsoft.com/office/powerpoint/2010/main" val="225247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DEU</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4</a:t>
            </a:fld>
            <a:endParaRPr lang="fr-FR"/>
          </a:p>
        </p:txBody>
      </p:sp>
    </p:spTree>
    <p:extLst>
      <p:ext uri="{BB962C8B-B14F-4D97-AF65-F5344CB8AC3E}">
        <p14:creationId xmlns:p14="http://schemas.microsoft.com/office/powerpoint/2010/main" val="92836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DEU_Menu</a:t>
            </a:r>
            <a:r>
              <a:rPr lang="fr-FR" baseline="0" dirty="0" smtClean="0"/>
              <a:t> européen et régional</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5</a:t>
            </a:fld>
            <a:endParaRPr lang="fr-FR"/>
          </a:p>
        </p:txBody>
      </p:sp>
    </p:spTree>
    <p:extLst>
      <p:ext uri="{BB962C8B-B14F-4D97-AF65-F5344CB8AC3E}">
        <p14:creationId xmlns:p14="http://schemas.microsoft.com/office/powerpoint/2010/main" val="40281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DEU</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6</a:t>
            </a:fld>
            <a:endParaRPr lang="fr-FR"/>
          </a:p>
        </p:txBody>
      </p:sp>
    </p:spTree>
    <p:extLst>
      <p:ext uri="{BB962C8B-B14F-4D97-AF65-F5344CB8AC3E}">
        <p14:creationId xmlns:p14="http://schemas.microsoft.com/office/powerpoint/2010/main" val="144067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DEU</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7</a:t>
            </a:fld>
            <a:endParaRPr lang="fr-FR"/>
          </a:p>
        </p:txBody>
      </p:sp>
    </p:spTree>
    <p:extLst>
      <p:ext uri="{BB962C8B-B14F-4D97-AF65-F5344CB8AC3E}">
        <p14:creationId xmlns:p14="http://schemas.microsoft.com/office/powerpoint/2010/main" val="411879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DEU</a:t>
            </a:r>
            <a:endParaRPr lang="fr-FR" dirty="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8</a:t>
            </a:fld>
            <a:endParaRPr lang="fr-FR"/>
          </a:p>
        </p:txBody>
      </p:sp>
    </p:spTree>
    <p:extLst>
      <p:ext uri="{BB962C8B-B14F-4D97-AF65-F5344CB8AC3E}">
        <p14:creationId xmlns:p14="http://schemas.microsoft.com/office/powerpoint/2010/main" val="166327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678605AC-16AD-456C-A089-6ABA7D9D0280}" type="slidenum">
              <a:rPr lang="fr-FR" smtClean="0"/>
              <a:t>9</a:t>
            </a:fld>
            <a:endParaRPr lang="fr-FR"/>
          </a:p>
        </p:txBody>
      </p:sp>
    </p:spTree>
    <p:extLst>
      <p:ext uri="{BB962C8B-B14F-4D97-AF65-F5344CB8AC3E}">
        <p14:creationId xmlns:p14="http://schemas.microsoft.com/office/powerpoint/2010/main" val="3266904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99B6636-F6F2-7D48-8831-9BBD3AEAFD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Groupe 16"/>
          <p:cNvGrpSpPr/>
          <p:nvPr userDrawn="1"/>
        </p:nvGrpSpPr>
        <p:grpSpPr>
          <a:xfrm>
            <a:off x="9466229" y="6295118"/>
            <a:ext cx="2637726" cy="452922"/>
            <a:chOff x="2192141" y="2139695"/>
            <a:chExt cx="7425017" cy="1274944"/>
          </a:xfrm>
        </p:grpSpPr>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141" y="2139696"/>
              <a:ext cx="1636148" cy="1274943"/>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152" y="2139695"/>
              <a:ext cx="5734006" cy="1274943"/>
            </a:xfrm>
            <a:prstGeom prst="rect">
              <a:avLst/>
            </a:prstGeom>
          </p:spPr>
        </p:pic>
      </p:grpSp>
    </p:spTree>
    <p:extLst>
      <p:ext uri="{BB962C8B-B14F-4D97-AF65-F5344CB8AC3E}">
        <p14:creationId xmlns:p14="http://schemas.microsoft.com/office/powerpoint/2010/main" val="144416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A5FD2C-E3C9-D443-B114-61DAFE2157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270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A5FD2C-E3C9-D443-B114-61DAFE2157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527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5AC360-3592-F645-8FB8-4A3695ED82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21" b="64699"/>
          <a:stretch/>
        </p:blipFill>
        <p:spPr>
          <a:xfrm>
            <a:off x="0" y="-69668"/>
            <a:ext cx="12192000" cy="2220686"/>
          </a:xfrm>
          <a:prstGeom prst="rect">
            <a:avLst/>
          </a:prstGeom>
        </p:spPr>
      </p:pic>
      <p:pic>
        <p:nvPicPr>
          <p:cNvPr id="14" name="Image 13">
            <a:extLst>
              <a:ext uri="{FF2B5EF4-FFF2-40B4-BE49-F238E27FC236}">
                <a16:creationId xmlns:a16="http://schemas.microsoft.com/office/drawing/2014/main" id="{A8A5FD2C-E3C9-D443-B114-61DAFE21571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794" b="63810"/>
          <a:stretch/>
        </p:blipFill>
        <p:spPr>
          <a:xfrm>
            <a:off x="0" y="-69668"/>
            <a:ext cx="12192000" cy="2290355"/>
          </a:xfrm>
          <a:prstGeom prst="rect">
            <a:avLst/>
          </a:prstGeom>
        </p:spPr>
      </p:pic>
      <p:sp>
        <p:nvSpPr>
          <p:cNvPr id="4" name="Rectangle 3"/>
          <p:cNvSpPr/>
          <p:nvPr userDrawn="1"/>
        </p:nvSpPr>
        <p:spPr>
          <a:xfrm rot="21103885">
            <a:off x="54209" y="910035"/>
            <a:ext cx="12134914" cy="45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0" y="1776112"/>
            <a:ext cx="303094" cy="45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p:cNvSpPr/>
          <p:nvPr userDrawn="1"/>
        </p:nvSpPr>
        <p:spPr>
          <a:xfrm rot="2054838">
            <a:off x="11918678" y="-19480"/>
            <a:ext cx="388620" cy="2762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6139543"/>
            <a:ext cx="12192000" cy="151782"/>
          </a:xfrm>
          <a:prstGeom prst="rect">
            <a:avLst/>
          </a:prstGeom>
          <a:solidFill>
            <a:srgbClr val="EED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userDrawn="1"/>
        </p:nvGrpSpPr>
        <p:grpSpPr>
          <a:xfrm>
            <a:off x="303094" y="6374368"/>
            <a:ext cx="2245852" cy="373671"/>
            <a:chOff x="2192141" y="2139695"/>
            <a:chExt cx="7662721" cy="1274944"/>
          </a:xfrm>
        </p:grpSpPr>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141" y="2139696"/>
              <a:ext cx="1636148" cy="1274943"/>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855" y="2139695"/>
              <a:ext cx="5734007" cy="1274944"/>
            </a:xfrm>
            <a:prstGeom prst="rect">
              <a:avLst/>
            </a:prstGeom>
          </p:spPr>
        </p:pic>
      </p:grpSp>
    </p:spTree>
    <p:extLst>
      <p:ext uri="{BB962C8B-B14F-4D97-AF65-F5344CB8AC3E}">
        <p14:creationId xmlns:p14="http://schemas.microsoft.com/office/powerpoint/2010/main" val="271482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096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ZoneTexte 16"/>
          <p:cNvSpPr txBox="1"/>
          <p:nvPr userDrawn="1"/>
        </p:nvSpPr>
        <p:spPr>
          <a:xfrm>
            <a:off x="5366426" y="6420255"/>
            <a:ext cx="1459149" cy="261610"/>
          </a:xfrm>
          <a:prstGeom prst="rect">
            <a:avLst/>
          </a:prstGeom>
          <a:noFill/>
        </p:spPr>
        <p:txBody>
          <a:bodyPr wrap="square" rtlCol="0">
            <a:spAutoFit/>
          </a:bodyPr>
          <a:lstStyle/>
          <a:p>
            <a:pPr algn="ctr"/>
            <a:fld id="{25854EC6-6AD3-4E45-BAB9-482250E300A2}" type="slidenum">
              <a:rPr lang="fr-FR" sz="1050" smtClean="0">
                <a:solidFill>
                  <a:prstClr val="black"/>
                </a:solidFill>
                <a:latin typeface="Sylfaen" panose="010A0502050306030303" pitchFamily="18" charset="0"/>
              </a:rPr>
              <a:pPr algn="ctr"/>
              <a:t>‹N°›</a:t>
            </a:fld>
            <a:endParaRPr lang="fr-FR" dirty="0">
              <a:solidFill>
                <a:prstClr val="black"/>
              </a:solidFill>
              <a:latin typeface="Sylfaen" panose="010A0502050306030303" pitchFamily="18" charset="0"/>
            </a:endParaRPr>
          </a:p>
        </p:txBody>
      </p:sp>
    </p:spTree>
    <p:extLst>
      <p:ext uri="{BB962C8B-B14F-4D97-AF65-F5344CB8AC3E}">
        <p14:creationId xmlns:p14="http://schemas.microsoft.com/office/powerpoint/2010/main" val="528027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urope-en-hautsdefrance.eu/"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4638675" y="3768865"/>
            <a:ext cx="7553325" cy="714376"/>
            <a:chOff x="4638675" y="3657600"/>
            <a:chExt cx="7553325" cy="714376"/>
          </a:xfrm>
        </p:grpSpPr>
        <p:sp>
          <p:nvSpPr>
            <p:cNvPr id="2" name="Rectangle 1"/>
            <p:cNvSpPr/>
            <p:nvPr/>
          </p:nvSpPr>
          <p:spPr>
            <a:xfrm>
              <a:off x="5086350" y="3657600"/>
              <a:ext cx="7105650" cy="714376"/>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107F0611-8131-944B-9544-0384093421D3}"/>
                </a:ext>
              </a:extLst>
            </p:cNvPr>
            <p:cNvSpPr txBox="1"/>
            <p:nvPr/>
          </p:nvSpPr>
          <p:spPr>
            <a:xfrm>
              <a:off x="4638675" y="3753178"/>
              <a:ext cx="7105650" cy="523220"/>
            </a:xfrm>
            <a:prstGeom prst="rect">
              <a:avLst/>
            </a:prstGeom>
            <a:noFill/>
          </p:spPr>
          <p:txBody>
            <a:bodyPr wrap="square" rtlCol="0">
              <a:spAutoFit/>
            </a:bodyPr>
            <a:lstStyle/>
            <a:p>
              <a:pPr algn="ctr"/>
              <a:endParaRPr lang="fr-FR" sz="2800" b="1" dirty="0" smtClean="0">
                <a:solidFill>
                  <a:srgbClr val="243D71"/>
                </a:solidFill>
                <a:latin typeface="Arial" panose="020B0604020202020204" pitchFamily="34" charset="0"/>
                <a:cs typeface="Arial" panose="020B0604020202020204" pitchFamily="34" charset="0"/>
              </a:endParaRPr>
            </a:p>
          </p:txBody>
        </p:sp>
      </p:grpSp>
      <p:sp>
        <p:nvSpPr>
          <p:cNvPr id="4" name="Rectangle 3"/>
          <p:cNvSpPr/>
          <p:nvPr/>
        </p:nvSpPr>
        <p:spPr>
          <a:xfrm>
            <a:off x="4051890" y="0"/>
            <a:ext cx="8279219" cy="3262432"/>
          </a:xfrm>
          <a:prstGeom prst="rect">
            <a:avLst/>
          </a:prstGeom>
        </p:spPr>
        <p:txBody>
          <a:bodyPr wrap="square">
            <a:spAutoFit/>
          </a:bodyPr>
          <a:lstStyle/>
          <a:p>
            <a:pPr algn="ctr"/>
            <a:r>
              <a:rPr lang="fr-FR" sz="2000" b="1" dirty="0" smtClean="0">
                <a:solidFill>
                  <a:schemeClr val="accent6"/>
                </a:solidFill>
                <a:latin typeface="Arial" panose="020B0604020202020204" pitchFamily="34" charset="0"/>
                <a:cs typeface="Arial" panose="020B0604020202020204" pitchFamily="34" charset="0"/>
              </a:rPr>
              <a:t>WEBINAIRE du 30 Mai 2023</a:t>
            </a:r>
          </a:p>
          <a:p>
            <a:pPr algn="ctr"/>
            <a:r>
              <a:rPr lang="fr-FR" sz="2000" b="1" dirty="0" smtClean="0">
                <a:solidFill>
                  <a:schemeClr val="accent6"/>
                </a:solidFill>
                <a:latin typeface="Arial" panose="020B0604020202020204" pitchFamily="34" charset="0"/>
                <a:cs typeface="Arial" panose="020B0604020202020204" pitchFamily="34" charset="0"/>
              </a:rPr>
              <a:t>14h</a:t>
            </a:r>
            <a:endParaRPr lang="fr-FR" sz="2000" b="1" dirty="0">
              <a:solidFill>
                <a:schemeClr val="accent6"/>
              </a:solidFill>
              <a:latin typeface="Arial" panose="020B0604020202020204" pitchFamily="34" charset="0"/>
              <a:cs typeface="Arial" panose="020B0604020202020204" pitchFamily="34" charset="0"/>
            </a:endParaRPr>
          </a:p>
          <a:p>
            <a:pPr algn="ctr"/>
            <a:endParaRPr lang="fr-FR" sz="2000" b="1" dirty="0" smtClean="0">
              <a:solidFill>
                <a:schemeClr val="accent6"/>
              </a:solidFill>
              <a:latin typeface="Arial" panose="020B0604020202020204" pitchFamily="34" charset="0"/>
              <a:cs typeface="Arial" panose="020B0604020202020204" pitchFamily="34" charset="0"/>
            </a:endParaRPr>
          </a:p>
          <a:p>
            <a:pPr algn="ctr"/>
            <a:r>
              <a:rPr lang="fr-FR" sz="2000" b="1" dirty="0" smtClean="0">
                <a:solidFill>
                  <a:srgbClr val="002060"/>
                </a:solidFill>
                <a:latin typeface="Arial" panose="020B0604020202020204" pitchFamily="34" charset="0"/>
                <a:cs typeface="Arial" panose="020B0604020202020204" pitchFamily="34" charset="0"/>
              </a:rPr>
              <a:t>Présentation de l’appel à projets régional FSE+</a:t>
            </a:r>
          </a:p>
          <a:p>
            <a:pPr algn="ctr"/>
            <a:endParaRPr lang="fr-FR" sz="2000" b="1" dirty="0">
              <a:solidFill>
                <a:srgbClr val="002060"/>
              </a:solidFill>
              <a:latin typeface="Arial" panose="020B0604020202020204" pitchFamily="34" charset="0"/>
              <a:cs typeface="Arial" panose="020B0604020202020204" pitchFamily="34" charset="0"/>
            </a:endParaRPr>
          </a:p>
          <a:p>
            <a:pPr algn="ctr"/>
            <a:r>
              <a:rPr lang="fr-FR" b="1" dirty="0" smtClean="0">
                <a:solidFill>
                  <a:schemeClr val="accent5">
                    <a:lumMod val="50000"/>
                  </a:schemeClr>
                </a:solidFill>
              </a:rPr>
              <a:t>"</a:t>
            </a:r>
            <a:r>
              <a:rPr lang="fr-FR" b="1" dirty="0">
                <a:solidFill>
                  <a:schemeClr val="accent5">
                    <a:lumMod val="50000"/>
                  </a:schemeClr>
                </a:solidFill>
              </a:rPr>
              <a:t>Soutenir les événements territoriaux et sectoriels </a:t>
            </a:r>
            <a:endParaRPr lang="fr-FR" b="1" dirty="0" smtClean="0">
              <a:solidFill>
                <a:schemeClr val="accent5">
                  <a:lumMod val="50000"/>
                </a:schemeClr>
              </a:solidFill>
            </a:endParaRPr>
          </a:p>
          <a:p>
            <a:pPr algn="ctr"/>
            <a:r>
              <a:rPr lang="fr-FR" b="1" dirty="0" smtClean="0">
                <a:solidFill>
                  <a:schemeClr val="accent5">
                    <a:lumMod val="50000"/>
                  </a:schemeClr>
                </a:solidFill>
              </a:rPr>
              <a:t>dans </a:t>
            </a:r>
            <a:r>
              <a:rPr lang="fr-FR" b="1" dirty="0">
                <a:solidFill>
                  <a:schemeClr val="accent5">
                    <a:lumMod val="50000"/>
                  </a:schemeClr>
                </a:solidFill>
              </a:rPr>
              <a:t>le champ de l'orientation </a:t>
            </a:r>
            <a:endParaRPr lang="fr-FR" b="1" dirty="0" smtClean="0">
              <a:solidFill>
                <a:schemeClr val="accent5">
                  <a:lumMod val="50000"/>
                </a:schemeClr>
              </a:solidFill>
            </a:endParaRPr>
          </a:p>
          <a:p>
            <a:pPr algn="ctr"/>
            <a:r>
              <a:rPr lang="fr-FR" b="1" dirty="0" smtClean="0">
                <a:solidFill>
                  <a:schemeClr val="accent5">
                    <a:lumMod val="50000"/>
                  </a:schemeClr>
                </a:solidFill>
              </a:rPr>
              <a:t>et </a:t>
            </a:r>
            <a:r>
              <a:rPr lang="fr-FR" b="1" dirty="0">
                <a:solidFill>
                  <a:schemeClr val="accent5">
                    <a:lumMod val="50000"/>
                  </a:schemeClr>
                </a:solidFill>
              </a:rPr>
              <a:t>de l'information sur les métiers et les formations"</a:t>
            </a:r>
            <a:endParaRPr lang="fr-FR" dirty="0">
              <a:solidFill>
                <a:schemeClr val="accent5">
                  <a:lumMod val="50000"/>
                </a:schemeClr>
              </a:solidFill>
            </a:endParaRPr>
          </a:p>
          <a:p>
            <a:pPr algn="ctr"/>
            <a:endParaRPr lang="fr-FR" sz="1600" b="1" dirty="0" smtClean="0">
              <a:solidFill>
                <a:schemeClr val="accent5">
                  <a:lumMod val="50000"/>
                </a:schemeClr>
              </a:solidFill>
              <a:latin typeface="Arial" panose="020B0604020202020204" pitchFamily="34" charset="0"/>
              <a:cs typeface="Arial" panose="020B0604020202020204" pitchFamily="34" charset="0"/>
            </a:endParaRPr>
          </a:p>
          <a:p>
            <a:pPr algn="ctr"/>
            <a:r>
              <a:rPr lang="fr-FR" sz="1600" b="1" dirty="0" smtClean="0">
                <a:solidFill>
                  <a:schemeClr val="accent6"/>
                </a:solidFill>
                <a:latin typeface="Arial" panose="020B0604020202020204" pitchFamily="34" charset="0"/>
                <a:cs typeface="Arial" panose="020B0604020202020204" pitchFamily="34" charset="0"/>
              </a:rPr>
              <a:t> </a:t>
            </a:r>
          </a:p>
          <a:p>
            <a:pPr algn="ctr"/>
            <a:endParaRPr lang="fr-FR" sz="20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556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026595"/>
            <a:ext cx="12045565" cy="1200329"/>
          </a:xfrm>
          <a:prstGeom prst="rect">
            <a:avLst/>
          </a:prstGeom>
          <a:noFill/>
        </p:spPr>
        <p:txBody>
          <a:bodyPr wrap="square" rtlCol="0">
            <a:spAutoFit/>
          </a:bodyPr>
          <a:lstStyle/>
          <a:p>
            <a:pPr algn="ctr"/>
            <a:r>
              <a:rPr lang="fr-FR" sz="2400" b="1" dirty="0" smtClean="0">
                <a:solidFill>
                  <a:srgbClr val="243D71"/>
                </a:solidFill>
                <a:latin typeface="Arial" panose="020B0604020202020204" pitchFamily="34" charset="0"/>
                <a:cs typeface="Arial" panose="020B0604020202020204" pitchFamily="34" charset="0"/>
              </a:rPr>
              <a:t>3. Présentation de l’appel à projets régional</a:t>
            </a:r>
          </a:p>
          <a:p>
            <a:pPr algn="ctr"/>
            <a:r>
              <a:rPr lang="fr-FR" sz="2400" dirty="0" smtClean="0">
                <a:solidFill>
                  <a:srgbClr val="243D71"/>
                </a:solidFill>
                <a:latin typeface="Arial" panose="020B0604020202020204" pitchFamily="34" charset="0"/>
                <a:cs typeface="Arial" panose="020B0604020202020204" pitchFamily="34" charset="0"/>
              </a:rPr>
              <a:t>« </a:t>
            </a:r>
            <a:r>
              <a:rPr lang="fr-FR" sz="2400" b="1" dirty="0" smtClean="0">
                <a:solidFill>
                  <a:schemeClr val="accent5">
                    <a:lumMod val="50000"/>
                  </a:schemeClr>
                </a:solidFill>
              </a:rPr>
              <a:t>Soutenir </a:t>
            </a:r>
            <a:r>
              <a:rPr lang="fr-FR" sz="2400" b="1" dirty="0">
                <a:solidFill>
                  <a:schemeClr val="accent5">
                    <a:lumMod val="50000"/>
                  </a:schemeClr>
                </a:solidFill>
              </a:rPr>
              <a:t>les événements territoriaux et sectoriels dans le champ de l'orientation et de l'information sur les métiers et les formations </a:t>
            </a:r>
            <a:r>
              <a:rPr lang="fr-FR" sz="2400" dirty="0" smtClean="0">
                <a:solidFill>
                  <a:srgbClr val="243D71"/>
                </a:solidFill>
                <a:latin typeface="Arial" panose="020B0604020202020204" pitchFamily="34" charset="0"/>
                <a:cs typeface="Arial" panose="020B0604020202020204" pitchFamily="34" charset="0"/>
              </a:rPr>
              <a:t>  »</a:t>
            </a:r>
            <a:endParaRPr lang="fr-FR" sz="2400"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072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974312" y="1550338"/>
            <a:ext cx="9217688" cy="461665"/>
          </a:xfrm>
          <a:prstGeom prst="rect">
            <a:avLst/>
          </a:prstGeom>
        </p:spPr>
        <p:txBody>
          <a:bodyPr wrap="square">
            <a:spAutoFit/>
          </a:bodyPr>
          <a:lstStyle/>
          <a:p>
            <a:r>
              <a:rPr lang="fr-FR" sz="2400" b="1" dirty="0" smtClean="0">
                <a:solidFill>
                  <a:srgbClr val="0D3F96"/>
                </a:solidFill>
              </a:rPr>
              <a:t>Les grands contours de l’appel à projets (AAP)</a:t>
            </a:r>
          </a:p>
        </p:txBody>
      </p:sp>
      <p:sp>
        <p:nvSpPr>
          <p:cNvPr id="2" name="Rectangle 1"/>
          <p:cNvSpPr/>
          <p:nvPr/>
        </p:nvSpPr>
        <p:spPr>
          <a:xfrm>
            <a:off x="3274424" y="2764567"/>
            <a:ext cx="8503048" cy="2397579"/>
          </a:xfrm>
          <a:prstGeom prst="rect">
            <a:avLst/>
          </a:prstGeom>
        </p:spPr>
        <p:txBody>
          <a:bodyPr wrap="square">
            <a:spAutoFit/>
          </a:bodyPr>
          <a:lstStyle/>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AAP sur le thème de la mise en place sur le territoire des HDF d’évènements présentant les métiers, les formations et les voies d’accès aux formations </a:t>
            </a:r>
          </a:p>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AAP permanent (pas de vague de dépôt)</a:t>
            </a:r>
          </a:p>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Des critères d’éligibilité et de sélection des projets</a:t>
            </a:r>
          </a:p>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Un taux de cofinancement possible de 60% du FSE+</a:t>
            </a:r>
          </a:p>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Budget alloué à cet AAP : 5 millions d’euros</a:t>
            </a:r>
          </a:p>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Seuil minimal de l’assiette éligible = 100 000€</a:t>
            </a:r>
          </a:p>
        </p:txBody>
      </p:sp>
      <p:sp>
        <p:nvSpPr>
          <p:cNvPr id="5" name="object 20"/>
          <p:cNvSpPr txBox="1"/>
          <p:nvPr/>
        </p:nvSpPr>
        <p:spPr>
          <a:xfrm>
            <a:off x="148036" y="4017130"/>
            <a:ext cx="2479528" cy="431773"/>
          </a:xfrm>
          <a:prstGeom prst="rect">
            <a:avLst/>
          </a:prstGeom>
        </p:spPr>
        <p:txBody>
          <a:bodyPr vert="horz" wrap="square" lIns="0" tIns="74791" rIns="0" bIns="0" rtlCol="0">
            <a:spAutoFit/>
          </a:bodyPr>
          <a:lstStyle/>
          <a:p>
            <a:pPr marR="10141" algn="ctr">
              <a:lnSpc>
                <a:spcPts val="3014"/>
              </a:lnSpc>
              <a:spcBef>
                <a:spcPts val="589"/>
              </a:spcBef>
            </a:pPr>
            <a:r>
              <a:rPr lang="fr-FR" sz="2000" b="1" dirty="0" smtClean="0">
                <a:solidFill>
                  <a:srgbClr val="0D3E95"/>
                </a:solidFill>
                <a:latin typeface="Calibri"/>
                <a:cs typeface="Calibri"/>
              </a:rPr>
              <a:t>Appels à  projets</a:t>
            </a:r>
            <a:endParaRPr sz="2000" dirty="0">
              <a:latin typeface="Calibri"/>
              <a:cs typeface="Calibri"/>
            </a:endParaRPr>
          </a:p>
        </p:txBody>
      </p:sp>
      <p:pic>
        <p:nvPicPr>
          <p:cNvPr id="6" name="object 21"/>
          <p:cNvPicPr/>
          <p:nvPr/>
        </p:nvPicPr>
        <p:blipFill>
          <a:blip r:embed="rId3" cstate="print"/>
          <a:stretch>
            <a:fillRect/>
          </a:stretch>
        </p:blipFill>
        <p:spPr>
          <a:xfrm>
            <a:off x="1003556" y="3038430"/>
            <a:ext cx="768487" cy="978700"/>
          </a:xfrm>
          <a:prstGeom prst="rect">
            <a:avLst/>
          </a:prstGeom>
        </p:spPr>
      </p:pic>
      <p:cxnSp>
        <p:nvCxnSpPr>
          <p:cNvPr id="14" name="Connecteur droit 13"/>
          <p:cNvCxnSpPr/>
          <p:nvPr/>
        </p:nvCxnSpPr>
        <p:spPr>
          <a:xfrm>
            <a:off x="2872509" y="2419927"/>
            <a:ext cx="0" cy="2752437"/>
          </a:xfrm>
          <a:prstGeom prst="line">
            <a:avLst/>
          </a:prstGeom>
          <a:ln w="12700">
            <a:solidFill>
              <a:srgbClr val="0D3F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387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05967" y="3285460"/>
            <a:ext cx="2970135" cy="2308324"/>
          </a:xfrm>
          <a:prstGeom prst="rect">
            <a:avLst/>
          </a:prstGeom>
        </p:spPr>
        <p:txBody>
          <a:bodyPr wrap="square">
            <a:spAutoFit/>
          </a:bodyPr>
          <a:lstStyle/>
          <a:p>
            <a:pPr algn="ctr">
              <a:spcAft>
                <a:spcPts val="0"/>
              </a:spcAft>
            </a:pPr>
            <a:r>
              <a:rPr lang="fr-FR" b="1" dirty="0" smtClean="0">
                <a:solidFill>
                  <a:srgbClr val="231F20"/>
                </a:solidFill>
                <a:latin typeface="Calibri" panose="020F0502020204030204" pitchFamily="34" charset="0"/>
                <a:ea typeface="Calibri" panose="020F0502020204030204" pitchFamily="34" charset="0"/>
              </a:rPr>
              <a:t>Lien avec la politique régionale </a:t>
            </a:r>
          </a:p>
          <a:p>
            <a:pPr algn="ctr">
              <a:spcAft>
                <a:spcPts val="0"/>
              </a:spcAft>
            </a:pPr>
            <a:endParaRPr lang="fr-FR" b="1" dirty="0" smtClean="0">
              <a:solidFill>
                <a:srgbClr val="231F20"/>
              </a:solidFill>
              <a:latin typeface="Calibri" panose="020F0502020204030204" pitchFamily="34" charset="0"/>
              <a:ea typeface="Calibri" panose="020F0502020204030204" pitchFamily="34" charset="0"/>
            </a:endParaRPr>
          </a:p>
          <a:p>
            <a:pPr algn="ctr">
              <a:spcAft>
                <a:spcPts val="0"/>
              </a:spcAft>
            </a:pPr>
            <a:r>
              <a:rPr lang="fr-FR" dirty="0" smtClean="0">
                <a:solidFill>
                  <a:srgbClr val="0D3F96"/>
                </a:solidFill>
                <a:latin typeface="Calibri" panose="020F0502020204030204" pitchFamily="34" charset="0"/>
                <a:ea typeface="Calibri" panose="020F0502020204030204" pitchFamily="34" charset="0"/>
              </a:rPr>
              <a:t>Les projets valorisant le dispositif Proch’Orientation et les ambassadeurs des métiers seront privilégiés</a:t>
            </a:r>
            <a:endParaRPr lang="fr-FR" sz="2400" b="1" dirty="0">
              <a:solidFill>
                <a:srgbClr val="0D3F96"/>
              </a:solidFill>
              <a:latin typeface="Calibri" panose="020F0502020204030204" pitchFamily="34" charset="0"/>
              <a:ea typeface="Calibri" panose="020F0502020204030204" pitchFamily="34" charset="0"/>
            </a:endParaRPr>
          </a:p>
          <a:p>
            <a:pPr algn="just">
              <a:spcAft>
                <a:spcPts val="0"/>
              </a:spcAft>
            </a:pPr>
            <a:r>
              <a:rPr lang="fr-FR" dirty="0">
                <a:solidFill>
                  <a:srgbClr val="231F20"/>
                </a:solidFill>
                <a:latin typeface="Calibri" panose="020F0502020204030204" pitchFamily="34" charset="0"/>
                <a:ea typeface="Calibri" panose="020F0502020204030204" pitchFamily="34" charset="0"/>
              </a:rPr>
              <a:t> </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9" name="Rectangle 8"/>
          <p:cNvSpPr/>
          <p:nvPr/>
        </p:nvSpPr>
        <p:spPr>
          <a:xfrm>
            <a:off x="202253" y="1717716"/>
            <a:ext cx="11830259" cy="1200329"/>
          </a:xfrm>
          <a:prstGeom prst="rect">
            <a:avLst/>
          </a:prstGeom>
        </p:spPr>
        <p:txBody>
          <a:bodyPr wrap="square">
            <a:spAutoFit/>
          </a:bodyPr>
          <a:lstStyle/>
          <a:p>
            <a:pPr algn="just">
              <a:spcAft>
                <a:spcPts val="0"/>
              </a:spcAft>
            </a:pPr>
            <a:r>
              <a:rPr lang="fr-FR" b="1" dirty="0" smtClean="0">
                <a:solidFill>
                  <a:srgbClr val="3E4176"/>
                </a:solidFill>
                <a:latin typeface="Calibri" panose="020F0502020204030204" pitchFamily="34" charset="0"/>
                <a:ea typeface="Calibri" panose="020F0502020204030204" pitchFamily="34" charset="0"/>
              </a:rPr>
              <a:t>ENJEUX ET BESOINS : </a:t>
            </a:r>
            <a:endParaRPr lang="fr-FR" b="1" dirty="0">
              <a:solidFill>
                <a:srgbClr val="3E4176"/>
              </a:solidFill>
              <a:latin typeface="Calibri" panose="020F0502020204030204" pitchFamily="34" charset="0"/>
              <a:ea typeface="Calibri" panose="020F0502020204030204" pitchFamily="34" charset="0"/>
            </a:endParaRPr>
          </a:p>
          <a:p>
            <a:pPr algn="just">
              <a:spcAft>
                <a:spcPts val="0"/>
              </a:spcAft>
            </a:pPr>
            <a:r>
              <a:rPr lang="fr-FR" b="1" dirty="0" smtClean="0">
                <a:solidFill>
                  <a:srgbClr val="3E4176"/>
                </a:solidFill>
                <a:latin typeface="Calibri" panose="020F0502020204030204" pitchFamily="34" charset="0"/>
                <a:ea typeface="Calibri" panose="020F0502020204030204" pitchFamily="34" charset="0"/>
              </a:rPr>
              <a:t>Soutenir la mise en place d’évènements sur tout le territoire des Hauts-de-France afin de présenter les métiers, formations et voies d’accès aux formations en mettant un accent particulier sur les métiers particulièrement méconnus mais porteurs d’emploi, ceux souffrant d’un déficit d’image ou encore ceux dit en tension.</a:t>
            </a:r>
            <a:endParaRPr lang="fr-FR" dirty="0">
              <a:solidFill>
                <a:srgbClr val="FF0000"/>
              </a:solidFill>
              <a:effectLst/>
              <a:latin typeface="Calibri" panose="020F0502020204030204" pitchFamily="34" charset="0"/>
              <a:ea typeface="Calibri" panose="020F0502020204030204" pitchFamily="34" charset="0"/>
            </a:endParaRPr>
          </a:p>
        </p:txBody>
      </p:sp>
      <p:sp>
        <p:nvSpPr>
          <p:cNvPr id="6" name="Rectangle 5"/>
          <p:cNvSpPr/>
          <p:nvPr/>
        </p:nvSpPr>
        <p:spPr>
          <a:xfrm>
            <a:off x="8398586" y="664527"/>
            <a:ext cx="3197991" cy="461665"/>
          </a:xfrm>
          <a:prstGeom prst="rect">
            <a:avLst/>
          </a:prstGeom>
        </p:spPr>
        <p:txBody>
          <a:bodyPr wrap="none">
            <a:spAutoFit/>
          </a:bodyPr>
          <a:lstStyle/>
          <a:p>
            <a:pPr algn="r"/>
            <a:r>
              <a:rPr lang="fr-FR" sz="2400" b="1" dirty="0" smtClean="0">
                <a:solidFill>
                  <a:srgbClr val="0D3F96"/>
                </a:solidFill>
              </a:rPr>
              <a:t>LES PROJETS ATTENDUS</a:t>
            </a:r>
          </a:p>
        </p:txBody>
      </p:sp>
      <p:sp>
        <p:nvSpPr>
          <p:cNvPr id="13" name="Rectangle 12"/>
          <p:cNvSpPr/>
          <p:nvPr/>
        </p:nvSpPr>
        <p:spPr>
          <a:xfrm>
            <a:off x="3377866" y="3285460"/>
            <a:ext cx="1644482" cy="2585323"/>
          </a:xfrm>
          <a:prstGeom prst="rect">
            <a:avLst/>
          </a:prstGeom>
        </p:spPr>
        <p:txBody>
          <a:bodyPr wrap="square">
            <a:spAutoFit/>
          </a:bodyPr>
          <a:lstStyle/>
          <a:p>
            <a:pPr algn="ctr">
              <a:spcAft>
                <a:spcPts val="0"/>
              </a:spcAft>
            </a:pPr>
            <a:r>
              <a:rPr lang="fr-FR" b="1" dirty="0" smtClean="0">
                <a:solidFill>
                  <a:srgbClr val="231F20"/>
                </a:solidFill>
                <a:latin typeface="Calibri" panose="020F0502020204030204" pitchFamily="34" charset="0"/>
                <a:ea typeface="Calibri" panose="020F0502020204030204" pitchFamily="34" charset="0"/>
              </a:rPr>
              <a:t>Partenariaux</a:t>
            </a:r>
          </a:p>
          <a:p>
            <a:pPr algn="ctr">
              <a:spcAft>
                <a:spcPts val="0"/>
              </a:spcAft>
            </a:pPr>
            <a:r>
              <a:rPr lang="fr-FR" b="1" dirty="0" smtClean="0">
                <a:solidFill>
                  <a:srgbClr val="231F20"/>
                </a:solidFill>
                <a:latin typeface="Calibri" panose="020F0502020204030204" pitchFamily="34" charset="0"/>
                <a:ea typeface="Calibri" panose="020F0502020204030204" pitchFamily="34" charset="0"/>
              </a:rPr>
              <a:t> </a:t>
            </a:r>
          </a:p>
          <a:p>
            <a:pPr algn="ctr">
              <a:spcAft>
                <a:spcPts val="0"/>
              </a:spcAft>
            </a:pPr>
            <a:r>
              <a:rPr lang="fr-FR" dirty="0" smtClean="0">
                <a:solidFill>
                  <a:srgbClr val="0D3F96"/>
                </a:solidFill>
                <a:latin typeface="Calibri" panose="020F0502020204030204" pitchFamily="34" charset="0"/>
                <a:ea typeface="Calibri" panose="020F0502020204030204" pitchFamily="34" charset="0"/>
              </a:rPr>
              <a:t>Les projets élaborés en partenariat avec différents acteurs du territoire seront priorisés</a:t>
            </a:r>
            <a:endParaRPr lang="fr-FR" sz="2400" dirty="0">
              <a:solidFill>
                <a:srgbClr val="0D3F96"/>
              </a:solidFill>
              <a:effectLst/>
              <a:latin typeface="Calibri" panose="020F0502020204030204" pitchFamily="34" charset="0"/>
              <a:ea typeface="Calibri" panose="020F0502020204030204" pitchFamily="34" charset="0"/>
            </a:endParaRPr>
          </a:p>
        </p:txBody>
      </p:sp>
      <p:sp>
        <p:nvSpPr>
          <p:cNvPr id="14" name="Rectangle 13"/>
          <p:cNvSpPr/>
          <p:nvPr/>
        </p:nvSpPr>
        <p:spPr>
          <a:xfrm>
            <a:off x="392172" y="3285460"/>
            <a:ext cx="3066974" cy="1477328"/>
          </a:xfrm>
          <a:prstGeom prst="rect">
            <a:avLst/>
          </a:prstGeom>
        </p:spPr>
        <p:txBody>
          <a:bodyPr wrap="square">
            <a:spAutoFit/>
          </a:bodyPr>
          <a:lstStyle/>
          <a:p>
            <a:pPr algn="ctr">
              <a:spcAft>
                <a:spcPts val="0"/>
              </a:spcAft>
            </a:pPr>
            <a:r>
              <a:rPr lang="fr-FR" b="1" dirty="0" err="1" smtClean="0">
                <a:solidFill>
                  <a:srgbClr val="231F20"/>
                </a:solidFill>
                <a:latin typeface="Calibri" panose="020F0502020204030204" pitchFamily="34" charset="0"/>
                <a:ea typeface="Calibri" panose="020F0502020204030204" pitchFamily="34" charset="0"/>
              </a:rPr>
              <a:t>Plurisites</a:t>
            </a:r>
            <a:endParaRPr lang="fr-FR" b="1" dirty="0" smtClean="0">
              <a:solidFill>
                <a:srgbClr val="231F20"/>
              </a:solidFill>
              <a:latin typeface="Calibri" panose="020F0502020204030204" pitchFamily="34" charset="0"/>
              <a:ea typeface="Calibri" panose="020F0502020204030204" pitchFamily="34" charset="0"/>
            </a:endParaRPr>
          </a:p>
          <a:p>
            <a:pPr algn="ctr">
              <a:spcAft>
                <a:spcPts val="0"/>
              </a:spcAft>
            </a:pPr>
            <a:endParaRPr lang="fr-FR" b="1" dirty="0" smtClean="0">
              <a:solidFill>
                <a:srgbClr val="231F20"/>
              </a:solidFill>
              <a:latin typeface="Calibri" panose="020F0502020204030204" pitchFamily="34" charset="0"/>
              <a:ea typeface="Calibri" panose="020F0502020204030204" pitchFamily="34" charset="0"/>
            </a:endParaRPr>
          </a:p>
          <a:p>
            <a:pPr algn="ctr">
              <a:spcAft>
                <a:spcPts val="0"/>
              </a:spcAft>
            </a:pPr>
            <a:r>
              <a:rPr lang="fr-FR" dirty="0" smtClean="0">
                <a:solidFill>
                  <a:schemeClr val="accent5">
                    <a:lumMod val="75000"/>
                  </a:schemeClr>
                </a:solidFill>
                <a:latin typeface="Calibri" panose="020F0502020204030204" pitchFamily="34" charset="0"/>
                <a:ea typeface="Calibri" panose="020F0502020204030204" pitchFamily="34" charset="0"/>
              </a:rPr>
              <a:t>Les projets présents sur plusieurs sites seront appréciés</a:t>
            </a:r>
          </a:p>
        </p:txBody>
      </p:sp>
      <p:sp>
        <p:nvSpPr>
          <p:cNvPr id="10" name="Rectangle 9"/>
          <p:cNvSpPr/>
          <p:nvPr/>
        </p:nvSpPr>
        <p:spPr>
          <a:xfrm>
            <a:off x="8959721" y="3329880"/>
            <a:ext cx="2395849" cy="1754326"/>
          </a:xfrm>
          <a:prstGeom prst="rect">
            <a:avLst/>
          </a:prstGeom>
        </p:spPr>
        <p:txBody>
          <a:bodyPr wrap="square">
            <a:spAutoFit/>
          </a:bodyPr>
          <a:lstStyle/>
          <a:p>
            <a:pPr algn="ctr">
              <a:spcAft>
                <a:spcPts val="0"/>
              </a:spcAft>
            </a:pPr>
            <a:r>
              <a:rPr lang="fr-FR" b="1" dirty="0" smtClean="0">
                <a:solidFill>
                  <a:srgbClr val="231F20"/>
                </a:solidFill>
                <a:latin typeface="Calibri" panose="020F0502020204030204" pitchFamily="34" charset="0"/>
                <a:ea typeface="Calibri" panose="020F0502020204030204" pitchFamily="34" charset="0"/>
              </a:rPr>
              <a:t>Co-conception</a:t>
            </a:r>
          </a:p>
          <a:p>
            <a:pPr algn="ctr">
              <a:spcAft>
                <a:spcPts val="0"/>
              </a:spcAft>
            </a:pPr>
            <a:endParaRPr lang="fr-FR" b="1" dirty="0" smtClean="0">
              <a:solidFill>
                <a:srgbClr val="231F20"/>
              </a:solidFill>
              <a:latin typeface="Calibri" panose="020F0502020204030204" pitchFamily="34" charset="0"/>
              <a:ea typeface="Calibri" panose="020F0502020204030204" pitchFamily="34" charset="0"/>
            </a:endParaRPr>
          </a:p>
          <a:p>
            <a:pPr algn="ctr">
              <a:spcAft>
                <a:spcPts val="0"/>
              </a:spcAft>
            </a:pPr>
            <a:r>
              <a:rPr lang="fr-FR" dirty="0" smtClean="0">
                <a:solidFill>
                  <a:schemeClr val="accent5">
                    <a:lumMod val="75000"/>
                  </a:schemeClr>
                </a:solidFill>
                <a:latin typeface="Calibri" panose="020F0502020204030204" pitchFamily="34" charset="0"/>
                <a:ea typeface="Calibri" panose="020F0502020204030204" pitchFamily="34" charset="0"/>
              </a:rPr>
              <a:t>Association des jeunes du public cible à la conception de l’évènement</a:t>
            </a:r>
          </a:p>
        </p:txBody>
      </p:sp>
    </p:spTree>
    <p:extLst>
      <p:ext uri="{BB962C8B-B14F-4D97-AF65-F5344CB8AC3E}">
        <p14:creationId xmlns:p14="http://schemas.microsoft.com/office/powerpoint/2010/main" val="520382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4301531" y="3867820"/>
            <a:ext cx="3541890" cy="1945764"/>
          </a:xfrm>
          <a:prstGeom prst="rect">
            <a:avLst/>
          </a:prstGeom>
        </p:spPr>
        <p:txBody>
          <a:bodyPr vert="horz" lIns="68580" tIns="34290" rIns="68580" bIns="34290" rtlCol="0">
            <a:norm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1"/>
            <a:endParaRPr lang="fr-FR" sz="1500" dirty="0"/>
          </a:p>
        </p:txBody>
      </p:sp>
      <p:sp>
        <p:nvSpPr>
          <p:cNvPr id="2" name="ZoneTexte 1"/>
          <p:cNvSpPr txBox="1"/>
          <p:nvPr/>
        </p:nvSpPr>
        <p:spPr>
          <a:xfrm>
            <a:off x="3392203" y="585181"/>
            <a:ext cx="8585431" cy="461665"/>
          </a:xfrm>
          <a:prstGeom prst="rect">
            <a:avLst/>
          </a:prstGeom>
          <a:noFill/>
        </p:spPr>
        <p:txBody>
          <a:bodyPr wrap="square" rtlCol="0">
            <a:spAutoFit/>
          </a:bodyPr>
          <a:lstStyle/>
          <a:p>
            <a:pPr algn="r"/>
            <a:r>
              <a:rPr lang="fr-FR" sz="2400" b="1" dirty="0" smtClean="0">
                <a:solidFill>
                  <a:srgbClr val="0D3F96"/>
                </a:solidFill>
                <a:latin typeface="+mj-lt"/>
                <a:ea typeface="+mj-ea"/>
                <a:cs typeface="+mj-cs"/>
              </a:rPr>
              <a:t>Porteurs de projets éligibles et Public cible</a:t>
            </a:r>
            <a:endParaRPr lang="fr-FR" sz="2400" b="1" dirty="0">
              <a:solidFill>
                <a:srgbClr val="0D3F96"/>
              </a:solidFill>
              <a:latin typeface="+mj-lt"/>
              <a:ea typeface="+mj-ea"/>
              <a:cs typeface="+mj-cs"/>
            </a:endParaRPr>
          </a:p>
        </p:txBody>
      </p:sp>
      <p:sp>
        <p:nvSpPr>
          <p:cNvPr id="11" name="Espace réservé du contenu 2"/>
          <p:cNvSpPr txBox="1">
            <a:spLocks/>
          </p:cNvSpPr>
          <p:nvPr/>
        </p:nvSpPr>
        <p:spPr>
          <a:xfrm>
            <a:off x="478465" y="2524765"/>
            <a:ext cx="5528930" cy="3236483"/>
          </a:xfrm>
          <a:prstGeom prst="rect">
            <a:avLst/>
          </a:prstGeom>
          <a:ln>
            <a:solidFill>
              <a:srgbClr val="1F4E79"/>
            </a:solidFill>
            <a:prstDash val="dash"/>
          </a:ln>
        </p:spPr>
        <p:txBody>
          <a:bodyPr vert="horz" lIns="68580" tIns="34290" rIns="68580" bIns="34290" rtlCol="0">
            <a:norm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lnSpc>
                <a:spcPct val="110000"/>
              </a:lnSpc>
              <a:buNone/>
            </a:pPr>
            <a:endParaRPr lang="fr-FR" sz="1100" dirty="0"/>
          </a:p>
        </p:txBody>
      </p:sp>
      <p:sp>
        <p:nvSpPr>
          <p:cNvPr id="12" name="Rectangle 11"/>
          <p:cNvSpPr/>
          <p:nvPr/>
        </p:nvSpPr>
        <p:spPr>
          <a:xfrm>
            <a:off x="6387961" y="1796902"/>
            <a:ext cx="4340290" cy="54066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lumMod val="95000"/>
                  </a:schemeClr>
                </a:solidFill>
              </a:rPr>
              <a:t>Public cible</a:t>
            </a:r>
            <a:endParaRPr lang="fr-FR" b="1" dirty="0">
              <a:solidFill>
                <a:schemeClr val="bg1">
                  <a:lumMod val="95000"/>
                </a:schemeClr>
              </a:solidFill>
            </a:endParaRPr>
          </a:p>
        </p:txBody>
      </p:sp>
      <p:sp>
        <p:nvSpPr>
          <p:cNvPr id="21" name="Rectangle 20"/>
          <p:cNvSpPr/>
          <p:nvPr/>
        </p:nvSpPr>
        <p:spPr>
          <a:xfrm>
            <a:off x="503273" y="1865213"/>
            <a:ext cx="5504121" cy="54066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lumMod val="95000"/>
                  </a:schemeClr>
                </a:solidFill>
              </a:rPr>
              <a:t>Structures porteuses éligibles</a:t>
            </a:r>
            <a:endParaRPr lang="fr-FR" b="1" dirty="0">
              <a:solidFill>
                <a:schemeClr val="bg1">
                  <a:lumMod val="95000"/>
                </a:schemeClr>
              </a:solidFill>
            </a:endParaRPr>
          </a:p>
        </p:txBody>
      </p:sp>
      <p:sp>
        <p:nvSpPr>
          <p:cNvPr id="22" name="Espace réservé du contenu 2"/>
          <p:cNvSpPr txBox="1">
            <a:spLocks/>
          </p:cNvSpPr>
          <p:nvPr/>
        </p:nvSpPr>
        <p:spPr>
          <a:xfrm>
            <a:off x="6390859" y="2524765"/>
            <a:ext cx="4337392" cy="3258675"/>
          </a:xfrm>
          <a:prstGeom prst="rect">
            <a:avLst/>
          </a:prstGeom>
          <a:ln>
            <a:solidFill>
              <a:srgbClr val="1F4E79"/>
            </a:solidFill>
            <a:prstDash val="dash"/>
          </a:ln>
        </p:spPr>
        <p:txBody>
          <a:bodyPr vert="horz" lIns="68580" tIns="34290" rIns="68580" bIns="34290" rtlCol="0">
            <a:norm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1"/>
            <a:endParaRPr lang="fr-FR" sz="1100" dirty="0"/>
          </a:p>
        </p:txBody>
      </p:sp>
      <p:sp>
        <p:nvSpPr>
          <p:cNvPr id="4" name="Rectangle 3"/>
          <p:cNvSpPr/>
          <p:nvPr/>
        </p:nvSpPr>
        <p:spPr>
          <a:xfrm>
            <a:off x="6390859" y="3282583"/>
            <a:ext cx="4337392" cy="1558119"/>
          </a:xfrm>
          <a:prstGeom prst="rect">
            <a:avLst/>
          </a:prstGeom>
        </p:spPr>
        <p:txBody>
          <a:bodyPr wrap="square">
            <a:spAutoFit/>
          </a:bodyPr>
          <a:lstStyle/>
          <a:p>
            <a:pPr algn="ctr">
              <a:lnSpc>
                <a:spcPct val="107000"/>
              </a:lnSpc>
              <a:spcAft>
                <a:spcPts val="800"/>
              </a:spcAft>
            </a:pPr>
            <a:r>
              <a:rPr lang="fr-FR" dirty="0">
                <a:solidFill>
                  <a:schemeClr val="accent5">
                    <a:lumMod val="75000"/>
                  </a:schemeClr>
                </a:solidFill>
                <a:latin typeface="Arial" panose="020B0604020202020204" pitchFamily="34" charset="0"/>
              </a:rPr>
              <a:t>Les bénéficiaires finaux ciblés dans cet appel à projets sont les jeunes à partir du collège, leur famille, les accompagnateurs de ce public.  </a:t>
            </a:r>
            <a:endParaRPr lang="fr-FR" dirty="0">
              <a:solidFill>
                <a:schemeClr val="accent5">
                  <a:lumMod val="75000"/>
                </a:schemeClr>
              </a:solidFill>
            </a:endParaRPr>
          </a:p>
          <a:p>
            <a:pPr algn="just">
              <a:lnSpc>
                <a:spcPct val="105000"/>
              </a:lnSpc>
              <a:spcAft>
                <a:spcPts val="0"/>
              </a:spcAft>
            </a:pPr>
            <a:r>
              <a:rPr lang="fr-F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75610" y="2524765"/>
            <a:ext cx="5297869" cy="3074111"/>
          </a:xfrm>
          <a:prstGeom prst="rect">
            <a:avLst/>
          </a:prstGeom>
        </p:spPr>
        <p:txBody>
          <a:bodyPr wrap="square">
            <a:spAutoFit/>
          </a:bodyPr>
          <a:lstStyle/>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Associations, Fondations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Branches professionnelles, OPCO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CFA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Chambres consulaires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Organismes de formation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Etablissements d’enseignement supérieur publics, établissements d’enseignement supérieur privés d’intérêt général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Instituts et écoles de formations sanitaires et sociales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Missions locales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Collectivités territoriales et EPCI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Conseil régional Hauts-de-France ;</a:t>
            </a:r>
            <a:endParaRPr lang="fr-FR" sz="1400" dirty="0">
              <a:solidFill>
                <a:schemeClr val="accent5">
                  <a:lumMod val="75000"/>
                </a:schemeClr>
              </a:solidFill>
            </a:endParaRPr>
          </a:p>
          <a:p>
            <a:pPr>
              <a:lnSpc>
                <a:spcPct val="107000"/>
              </a:lnSpc>
            </a:pPr>
            <a:r>
              <a:rPr lang="fr-FR" sz="1400" dirty="0">
                <a:solidFill>
                  <a:schemeClr val="accent5">
                    <a:lumMod val="75000"/>
                  </a:schemeClr>
                </a:solidFill>
                <a:latin typeface="Arial" panose="020B0604020202020204" pitchFamily="34" charset="0"/>
                <a:ea typeface="Times New Roman" panose="02020603050405020304" pitchFamily="18" charset="0"/>
              </a:rPr>
              <a:t>- Etablissement public, GIP ;</a:t>
            </a:r>
            <a:endParaRPr lang="fr-FR" sz="1400" dirty="0">
              <a:solidFill>
                <a:schemeClr val="accent5">
                  <a:lumMod val="75000"/>
                </a:schemeClr>
              </a:solidFill>
            </a:endParaRPr>
          </a:p>
          <a:p>
            <a:pPr marR="699770" algn="just">
              <a:lnSpc>
                <a:spcPct val="105000"/>
              </a:lnSpc>
              <a:spcAft>
                <a:spcPts val="0"/>
              </a:spcAft>
            </a:pPr>
            <a:r>
              <a:rPr lang="fr-FR" sz="1400" dirty="0">
                <a:solidFill>
                  <a:schemeClr val="accent5">
                    <a:lumMod val="75000"/>
                  </a:schemeClr>
                </a:solidFill>
                <a:latin typeface="Arial" panose="020B0604020202020204" pitchFamily="34" charset="0"/>
                <a:ea typeface="Times New Roman" panose="02020603050405020304" pitchFamily="18" charset="0"/>
                <a:cs typeface="Times New Roman" panose="02020603050405020304" pitchFamily="18" charset="0"/>
              </a:rPr>
              <a:t>- Autorités académiques.</a:t>
            </a:r>
            <a:endParaRPr lang="fr-FR" sz="14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736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2084093" y="2180565"/>
            <a:ext cx="4074088" cy="1427320"/>
          </a:xfrm>
          <a:prstGeom prst="rect">
            <a:avLst/>
          </a:prstGeom>
          <a:ln>
            <a:solidFill>
              <a:srgbClr val="1F4E79"/>
            </a:solidFill>
            <a:prstDash val="dash"/>
          </a:ln>
        </p:spPr>
        <p:txBody>
          <a:bodyPr vert="horz" lIns="68580" tIns="34290" rIns="68580" bIns="34290" rtlCol="0">
            <a:norm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1" indent="0" algn="ctr">
              <a:lnSpc>
                <a:spcPct val="120000"/>
              </a:lnSpc>
              <a:spcBef>
                <a:spcPts val="150"/>
              </a:spcBef>
              <a:spcAft>
                <a:spcPts val="0"/>
              </a:spcAft>
              <a:buClr>
                <a:schemeClr val="accent1">
                  <a:lumMod val="50000"/>
                </a:schemeClr>
              </a:buClr>
              <a:buNone/>
            </a:pPr>
            <a:endParaRPr lang="fr-BE" sz="1400" i="1" dirty="0">
              <a:solidFill>
                <a:srgbClr val="0D3F96"/>
              </a:solidFill>
            </a:endParaRPr>
          </a:p>
          <a:p>
            <a:pPr marL="0" lvl="1" indent="0" algn="ctr">
              <a:lnSpc>
                <a:spcPct val="120000"/>
              </a:lnSpc>
              <a:spcBef>
                <a:spcPts val="150"/>
              </a:spcBef>
              <a:buClr>
                <a:schemeClr val="accent1">
                  <a:lumMod val="50000"/>
                </a:schemeClr>
              </a:buClr>
              <a:buNone/>
            </a:pPr>
            <a:r>
              <a:rPr lang="fr-FR" sz="1400" i="1" dirty="0">
                <a:solidFill>
                  <a:srgbClr val="0D3F96"/>
                </a:solidFill>
              </a:rPr>
              <a:t>Dossier de </a:t>
            </a:r>
            <a:r>
              <a:rPr lang="fr-FR" sz="1400" i="1" dirty="0" smtClean="0">
                <a:solidFill>
                  <a:srgbClr val="0D3F96"/>
                </a:solidFill>
              </a:rPr>
              <a:t>demande de subvention complet</a:t>
            </a:r>
            <a:endParaRPr lang="fr-FR" sz="1400" i="1" dirty="0">
              <a:solidFill>
                <a:srgbClr val="0D3F96"/>
              </a:solidFill>
            </a:endParaRPr>
          </a:p>
          <a:p>
            <a:pPr marL="0" indent="0" algn="ctr">
              <a:lnSpc>
                <a:spcPct val="105000"/>
              </a:lnSpc>
              <a:spcAft>
                <a:spcPts val="0"/>
              </a:spcAft>
              <a:buNone/>
            </a:pPr>
            <a:endParaRPr lang="fr-BE" sz="1100" dirty="0" smtClean="0"/>
          </a:p>
          <a:p>
            <a:pPr marL="0" indent="0" algn="ctr">
              <a:lnSpc>
                <a:spcPct val="105000"/>
              </a:lnSpc>
              <a:spcAft>
                <a:spcPts val="0"/>
              </a:spcAft>
              <a:buNone/>
            </a:pPr>
            <a:endParaRPr lang="fr-FR" sz="1100" dirty="0">
              <a:latin typeface="Calibri" panose="020F0502020204030204" pitchFamily="34" charset="0"/>
              <a:ea typeface="Times New Roman" panose="02020603050405020304" pitchFamily="18" charset="0"/>
              <a:cs typeface="Times New Roman" panose="02020603050405020304" pitchFamily="18" charset="0"/>
            </a:endParaRPr>
          </a:p>
          <a:p>
            <a:pPr marL="0" lvl="1" indent="0" algn="ctr">
              <a:lnSpc>
                <a:spcPct val="120000"/>
              </a:lnSpc>
              <a:spcBef>
                <a:spcPts val="150"/>
              </a:spcBef>
              <a:buClr>
                <a:schemeClr val="accent1">
                  <a:lumMod val="50000"/>
                </a:schemeClr>
              </a:buClr>
              <a:buNone/>
            </a:pPr>
            <a:endParaRPr lang="fr-FR" sz="1100" i="1" dirty="0">
              <a:solidFill>
                <a:schemeClr val="accent1">
                  <a:lumMod val="50000"/>
                </a:schemeClr>
              </a:solidFill>
            </a:endParaRPr>
          </a:p>
        </p:txBody>
      </p:sp>
      <p:sp>
        <p:nvSpPr>
          <p:cNvPr id="8" name="Espace réservé du contenu 2"/>
          <p:cNvSpPr txBox="1">
            <a:spLocks/>
          </p:cNvSpPr>
          <p:nvPr/>
        </p:nvSpPr>
        <p:spPr>
          <a:xfrm>
            <a:off x="4301531" y="3837676"/>
            <a:ext cx="3541890" cy="1945764"/>
          </a:xfrm>
          <a:prstGeom prst="rect">
            <a:avLst/>
          </a:prstGeom>
        </p:spPr>
        <p:txBody>
          <a:bodyPr vert="horz" lIns="68580" tIns="34290" rIns="68580" bIns="34290" rtlCol="0">
            <a:norm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1"/>
            <a:endParaRPr lang="fr-FR" sz="1500" dirty="0"/>
          </a:p>
        </p:txBody>
      </p:sp>
      <p:sp>
        <p:nvSpPr>
          <p:cNvPr id="3" name="Rectangle 2"/>
          <p:cNvSpPr/>
          <p:nvPr/>
        </p:nvSpPr>
        <p:spPr>
          <a:xfrm>
            <a:off x="1995489" y="1379167"/>
            <a:ext cx="4076987" cy="54066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lumMod val="95000"/>
                  </a:schemeClr>
                </a:solidFill>
              </a:rPr>
              <a:t>Critères de recevabilité </a:t>
            </a:r>
            <a:endParaRPr lang="fr-FR" b="1" dirty="0">
              <a:solidFill>
                <a:schemeClr val="bg1">
                  <a:lumMod val="95000"/>
                </a:schemeClr>
              </a:solidFill>
            </a:endParaRPr>
          </a:p>
        </p:txBody>
      </p:sp>
      <p:sp>
        <p:nvSpPr>
          <p:cNvPr id="14" name="Espace réservé du contenu 2"/>
          <p:cNvSpPr txBox="1">
            <a:spLocks/>
          </p:cNvSpPr>
          <p:nvPr/>
        </p:nvSpPr>
        <p:spPr>
          <a:xfrm>
            <a:off x="6442004" y="1951739"/>
            <a:ext cx="4074088" cy="1656146"/>
          </a:xfrm>
          <a:prstGeom prst="rect">
            <a:avLst/>
          </a:prstGeom>
          <a:ln>
            <a:solidFill>
              <a:srgbClr val="1F4E79"/>
            </a:solidFill>
            <a:prstDash val="dash"/>
          </a:ln>
        </p:spPr>
        <p:txBody>
          <a:bodyPr vert="horz" lIns="68580" tIns="34290" rIns="68580" bIns="34290" rtlCol="0">
            <a:no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1" indent="0" algn="ctr">
              <a:lnSpc>
                <a:spcPct val="120000"/>
              </a:lnSpc>
              <a:spcBef>
                <a:spcPts val="150"/>
              </a:spcBef>
              <a:buClr>
                <a:schemeClr val="accent1">
                  <a:lumMod val="50000"/>
                </a:schemeClr>
              </a:buClr>
              <a:buNone/>
            </a:pPr>
            <a:r>
              <a:rPr lang="fr-FR" sz="1100" b="1" i="1" dirty="0" smtClean="0">
                <a:solidFill>
                  <a:srgbClr val="0D3F96"/>
                </a:solidFill>
              </a:rPr>
              <a:t>Eligibilité temporelle, géographique</a:t>
            </a:r>
          </a:p>
          <a:p>
            <a:pPr marL="0" lvl="1" indent="0" algn="ctr">
              <a:lnSpc>
                <a:spcPct val="120000"/>
              </a:lnSpc>
              <a:spcBef>
                <a:spcPts val="150"/>
              </a:spcBef>
              <a:buClr>
                <a:schemeClr val="accent1">
                  <a:lumMod val="50000"/>
                </a:schemeClr>
              </a:buClr>
              <a:buNone/>
            </a:pPr>
            <a:r>
              <a:rPr lang="fr-FR" sz="1100" b="1" i="1" dirty="0" smtClean="0">
                <a:solidFill>
                  <a:srgbClr val="0D3F96"/>
                </a:solidFill>
              </a:rPr>
              <a:t> Eligibilité du porteur</a:t>
            </a:r>
            <a:endParaRPr lang="fr-FR" sz="1100" b="1" i="1" dirty="0">
              <a:solidFill>
                <a:srgbClr val="0D3F96"/>
              </a:solidFill>
            </a:endParaRPr>
          </a:p>
          <a:p>
            <a:pPr marL="0" lvl="1" indent="0" algn="ctr">
              <a:lnSpc>
                <a:spcPct val="120000"/>
              </a:lnSpc>
              <a:spcBef>
                <a:spcPts val="150"/>
              </a:spcBef>
              <a:buClr>
                <a:schemeClr val="accent1">
                  <a:lumMod val="50000"/>
                </a:schemeClr>
              </a:buClr>
              <a:buNone/>
            </a:pPr>
            <a:r>
              <a:rPr lang="fr-FR" sz="1100" b="1" i="1" dirty="0" smtClean="0">
                <a:solidFill>
                  <a:srgbClr val="0D3F96"/>
                </a:solidFill>
              </a:rPr>
              <a:t>Eligibilité de l’opération</a:t>
            </a:r>
          </a:p>
          <a:p>
            <a:pPr marL="0" lvl="1" indent="0" algn="ctr">
              <a:lnSpc>
                <a:spcPct val="120000"/>
              </a:lnSpc>
              <a:spcBef>
                <a:spcPts val="150"/>
              </a:spcBef>
              <a:buClr>
                <a:schemeClr val="accent1">
                  <a:lumMod val="50000"/>
                </a:schemeClr>
              </a:buClr>
              <a:buNone/>
            </a:pPr>
            <a:r>
              <a:rPr lang="fr-FR" sz="1100" b="1" i="1" dirty="0" smtClean="0">
                <a:solidFill>
                  <a:srgbClr val="0D3F96"/>
                </a:solidFill>
              </a:rPr>
              <a:t>Seuil minimal des dépenses </a:t>
            </a:r>
          </a:p>
          <a:p>
            <a:pPr marL="0" lvl="1" indent="0" algn="ctr">
              <a:lnSpc>
                <a:spcPct val="120000"/>
              </a:lnSpc>
              <a:spcBef>
                <a:spcPts val="150"/>
              </a:spcBef>
              <a:buClr>
                <a:schemeClr val="accent1">
                  <a:lumMod val="50000"/>
                </a:schemeClr>
              </a:buClr>
              <a:buNone/>
            </a:pPr>
            <a:r>
              <a:rPr lang="fr-FR" sz="1100" b="1" i="1" dirty="0" smtClean="0">
                <a:solidFill>
                  <a:srgbClr val="0D3F96"/>
                </a:solidFill>
              </a:rPr>
              <a:t>Respect des principes horizontaux</a:t>
            </a:r>
          </a:p>
          <a:p>
            <a:pPr marL="0" lvl="1" indent="0" algn="ctr">
              <a:lnSpc>
                <a:spcPct val="120000"/>
              </a:lnSpc>
              <a:spcBef>
                <a:spcPts val="150"/>
              </a:spcBef>
              <a:buClr>
                <a:schemeClr val="accent1">
                  <a:lumMod val="50000"/>
                </a:schemeClr>
              </a:buClr>
              <a:buNone/>
            </a:pPr>
            <a:r>
              <a:rPr lang="fr-FR" sz="1100" b="1" i="1" dirty="0" smtClean="0">
                <a:solidFill>
                  <a:srgbClr val="0D3F96"/>
                </a:solidFill>
              </a:rPr>
              <a:t>Respect de l’encadrement des aides D’Etat</a:t>
            </a:r>
          </a:p>
          <a:p>
            <a:pPr marL="0" lvl="1" indent="0" algn="ctr">
              <a:lnSpc>
                <a:spcPct val="120000"/>
              </a:lnSpc>
              <a:spcBef>
                <a:spcPts val="150"/>
              </a:spcBef>
              <a:buClr>
                <a:schemeClr val="accent1">
                  <a:lumMod val="50000"/>
                </a:schemeClr>
              </a:buClr>
              <a:buNone/>
            </a:pPr>
            <a:r>
              <a:rPr lang="fr-FR" sz="1100" b="1" i="1" dirty="0" smtClean="0">
                <a:solidFill>
                  <a:srgbClr val="0D3F96"/>
                </a:solidFill>
              </a:rPr>
              <a:t>Respect des obligations réglementaires</a:t>
            </a:r>
            <a:endParaRPr lang="fr-FR" sz="1100" b="1" i="1" dirty="0">
              <a:solidFill>
                <a:srgbClr val="0D3F96"/>
              </a:solidFill>
            </a:endParaRPr>
          </a:p>
        </p:txBody>
      </p:sp>
      <p:sp>
        <p:nvSpPr>
          <p:cNvPr id="15" name="Rectangle 14"/>
          <p:cNvSpPr/>
          <p:nvPr/>
        </p:nvSpPr>
        <p:spPr>
          <a:xfrm>
            <a:off x="6440555" y="1405089"/>
            <a:ext cx="4076987" cy="41938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lumMod val="95000"/>
                  </a:schemeClr>
                </a:solidFill>
              </a:rPr>
              <a:t>Critères d’éligibilité</a:t>
            </a:r>
            <a:endParaRPr lang="fr-FR" b="1" dirty="0">
              <a:solidFill>
                <a:schemeClr val="bg1">
                  <a:lumMod val="95000"/>
                </a:schemeClr>
              </a:solidFill>
            </a:endParaRPr>
          </a:p>
        </p:txBody>
      </p:sp>
      <p:sp>
        <p:nvSpPr>
          <p:cNvPr id="21" name="ZoneTexte 20"/>
          <p:cNvSpPr txBox="1"/>
          <p:nvPr/>
        </p:nvSpPr>
        <p:spPr>
          <a:xfrm>
            <a:off x="2084092" y="3837676"/>
            <a:ext cx="8712925" cy="1538883"/>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i="1" dirty="0">
                <a:solidFill>
                  <a:srgbClr val="243D71"/>
                </a:solidFill>
                <a:latin typeface="Arial" panose="020B0604020202020204" pitchFamily="34" charset="0"/>
                <a:cs typeface="Arial" panose="020B0604020202020204" pitchFamily="34" charset="0"/>
              </a:rPr>
              <a:t>Plus spécifiquement sur cet </a:t>
            </a:r>
            <a:r>
              <a:rPr lang="fr-FR" sz="1200" b="1" i="1" dirty="0" smtClean="0">
                <a:solidFill>
                  <a:srgbClr val="243D71"/>
                </a:solidFill>
                <a:latin typeface="Arial" panose="020B0604020202020204" pitchFamily="34" charset="0"/>
                <a:cs typeface="Arial" panose="020B0604020202020204" pitchFamily="34" charset="0"/>
              </a:rPr>
              <a:t>appel à projets </a:t>
            </a:r>
            <a:endParaRPr lang="fr-FR" sz="1200" b="1" i="1" dirty="0">
              <a:solidFill>
                <a:srgbClr val="243D71"/>
              </a:solidFill>
              <a:latin typeface="Arial" panose="020B0604020202020204" pitchFamily="34" charset="0"/>
              <a:cs typeface="Arial" panose="020B0604020202020204" pitchFamily="34" charset="0"/>
            </a:endParaRPr>
          </a:p>
          <a:p>
            <a:pPr algn="ctr"/>
            <a:endParaRPr lang="fr-FR" b="1" dirty="0">
              <a:solidFill>
                <a:srgbClr val="0D3F96"/>
              </a:solidFill>
              <a:latin typeface="+mj-lt"/>
              <a:ea typeface="+mj-ea"/>
              <a:cs typeface="+mj-cs"/>
            </a:endParaRPr>
          </a:p>
          <a:p>
            <a:pPr marL="171450" indent="-171450" algn="ctr">
              <a:buFont typeface="Wingdings" panose="05000000000000000000" pitchFamily="2" charset="2"/>
              <a:buChar char="ü"/>
            </a:pPr>
            <a:r>
              <a:rPr lang="fr-FR" sz="1600" i="1" dirty="0" smtClean="0">
                <a:solidFill>
                  <a:srgbClr val="0D3F96"/>
                </a:solidFill>
                <a:latin typeface="Arial" panose="020B0604020202020204" pitchFamily="34" charset="0"/>
                <a:cs typeface="Arial" panose="020B0604020202020204" pitchFamily="34" charset="0"/>
              </a:rPr>
              <a:t>Un taux de cofinancement FSE+ de 60% </a:t>
            </a:r>
          </a:p>
          <a:p>
            <a:pPr marL="171450" indent="-171450" algn="ctr">
              <a:buFont typeface="Wingdings" panose="05000000000000000000" pitchFamily="2" charset="2"/>
              <a:buChar char="ü"/>
            </a:pPr>
            <a:r>
              <a:rPr lang="fr-FR" sz="1600" i="1" dirty="0" smtClean="0">
                <a:solidFill>
                  <a:srgbClr val="0D3F96"/>
                </a:solidFill>
                <a:latin typeface="Arial" panose="020B0604020202020204" pitchFamily="34" charset="0"/>
                <a:cs typeface="Arial" panose="020B0604020202020204" pitchFamily="34" charset="0"/>
              </a:rPr>
              <a:t>Une éligibilité géographique avec des projets localisés dans le territoire des Hauts de France Un démarrage des projets à partir du 1</a:t>
            </a:r>
            <a:r>
              <a:rPr lang="fr-FR" sz="1600" i="1" baseline="30000" dirty="0" smtClean="0">
                <a:solidFill>
                  <a:srgbClr val="0D3F96"/>
                </a:solidFill>
                <a:latin typeface="Arial" panose="020B0604020202020204" pitchFamily="34" charset="0"/>
                <a:cs typeface="Arial" panose="020B0604020202020204" pitchFamily="34" charset="0"/>
              </a:rPr>
              <a:t>er</a:t>
            </a:r>
            <a:r>
              <a:rPr lang="fr-FR" sz="1600" i="1" dirty="0" smtClean="0">
                <a:solidFill>
                  <a:srgbClr val="0D3F96"/>
                </a:solidFill>
                <a:latin typeface="Arial" panose="020B0604020202020204" pitchFamily="34" charset="0"/>
                <a:cs typeface="Arial" panose="020B0604020202020204" pitchFamily="34" charset="0"/>
              </a:rPr>
              <a:t> janvier 2023 (durée maximale des projets 36 mois)</a:t>
            </a:r>
          </a:p>
          <a:p>
            <a:pPr marL="171450" indent="-171450" algn="ctr">
              <a:buFont typeface="Wingdings" panose="05000000000000000000" pitchFamily="2" charset="2"/>
              <a:buChar char="ü"/>
            </a:pPr>
            <a:r>
              <a:rPr lang="fr-FR" sz="1600" dirty="0" smtClean="0">
                <a:solidFill>
                  <a:srgbClr val="0D3F96"/>
                </a:solidFill>
                <a:latin typeface="Arial" panose="020B0604020202020204" pitchFamily="34" charset="0"/>
                <a:cs typeface="Arial" panose="020B0604020202020204" pitchFamily="34" charset="0"/>
              </a:rPr>
              <a:t>Le </a:t>
            </a:r>
            <a:r>
              <a:rPr lang="fr-FR" sz="1600" dirty="0">
                <a:solidFill>
                  <a:srgbClr val="0D3F96"/>
                </a:solidFill>
                <a:latin typeface="Arial" panose="020B0604020202020204" pitchFamily="34" charset="0"/>
                <a:cs typeface="Arial" panose="020B0604020202020204" pitchFamily="34" charset="0"/>
              </a:rPr>
              <a:t>projet ne peut pas être </a:t>
            </a:r>
            <a:r>
              <a:rPr lang="fr-FR" sz="1600" dirty="0" smtClean="0">
                <a:solidFill>
                  <a:srgbClr val="0D3F96"/>
                </a:solidFill>
                <a:latin typeface="Arial" panose="020B0604020202020204" pitchFamily="34" charset="0"/>
                <a:cs typeface="Arial" panose="020B0604020202020204" pitchFamily="34" charset="0"/>
              </a:rPr>
              <a:t>terminé lors </a:t>
            </a:r>
            <a:r>
              <a:rPr lang="fr-FR" sz="1600" dirty="0">
                <a:solidFill>
                  <a:srgbClr val="0D3F96"/>
                </a:solidFill>
                <a:latin typeface="Arial" panose="020B0604020202020204" pitchFamily="34" charset="0"/>
                <a:cs typeface="Arial" panose="020B0604020202020204" pitchFamily="34" charset="0"/>
              </a:rPr>
              <a:t>de la demande de financement </a:t>
            </a:r>
            <a:r>
              <a:rPr lang="fr-FR" sz="1600" dirty="0" smtClean="0">
                <a:solidFill>
                  <a:srgbClr val="0D3F96"/>
                </a:solidFill>
                <a:latin typeface="Arial" panose="020B0604020202020204" pitchFamily="34" charset="0"/>
                <a:cs typeface="Arial" panose="020B0604020202020204" pitchFamily="34" charset="0"/>
              </a:rPr>
              <a:t>UE</a:t>
            </a:r>
            <a:endParaRPr lang="fr-FR" sz="1600" dirty="0">
              <a:solidFill>
                <a:srgbClr val="0D3F96"/>
              </a:solidFill>
              <a:latin typeface="Arial" panose="020B0604020202020204" pitchFamily="34" charset="0"/>
              <a:cs typeface="Arial" panose="020B0604020202020204" pitchFamily="34" charset="0"/>
            </a:endParaRPr>
          </a:p>
        </p:txBody>
      </p:sp>
      <p:sp>
        <p:nvSpPr>
          <p:cNvPr id="16" name="ZoneTexte 15"/>
          <p:cNvSpPr txBox="1"/>
          <p:nvPr/>
        </p:nvSpPr>
        <p:spPr>
          <a:xfrm>
            <a:off x="4671654" y="505061"/>
            <a:ext cx="7200330" cy="461665"/>
          </a:xfrm>
          <a:prstGeom prst="rect">
            <a:avLst/>
          </a:prstGeom>
          <a:noFill/>
        </p:spPr>
        <p:txBody>
          <a:bodyPr wrap="square" rtlCol="0">
            <a:spAutoFit/>
          </a:bodyPr>
          <a:lstStyle/>
          <a:p>
            <a:pPr algn="r"/>
            <a:r>
              <a:rPr lang="fr-FR" sz="2400" b="1" dirty="0" smtClean="0">
                <a:solidFill>
                  <a:srgbClr val="0D3F96"/>
                </a:solidFill>
                <a:latin typeface="+mj-lt"/>
                <a:ea typeface="+mj-ea"/>
                <a:cs typeface="+mj-cs"/>
              </a:rPr>
              <a:t>Les critères de sélection des projets</a:t>
            </a:r>
            <a:endParaRPr lang="fr-FR" sz="2400" b="1" dirty="0">
              <a:solidFill>
                <a:srgbClr val="0D3F96"/>
              </a:solidFill>
              <a:latin typeface="+mj-lt"/>
              <a:ea typeface="+mj-ea"/>
              <a:cs typeface="+mj-cs"/>
            </a:endParaRPr>
          </a:p>
        </p:txBody>
      </p:sp>
    </p:spTree>
    <p:extLst>
      <p:ext uri="{BB962C8B-B14F-4D97-AF65-F5344CB8AC3E}">
        <p14:creationId xmlns:p14="http://schemas.microsoft.com/office/powerpoint/2010/main" val="978888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694944" y="2372366"/>
            <a:ext cx="5466135" cy="3028690"/>
          </a:xfrm>
          <a:prstGeom prst="rect">
            <a:avLst/>
          </a:prstGeom>
          <a:ln>
            <a:solidFill>
              <a:srgbClr val="1F4E79"/>
            </a:solidFill>
            <a:prstDash val="dash"/>
          </a:ln>
        </p:spPr>
        <p:txBody>
          <a:bodyPr vert="horz" lIns="68580" tIns="34290" rIns="68580" bIns="34290" rtlCol="0">
            <a:norm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lnSpc>
                <a:spcPct val="105000"/>
              </a:lnSpc>
              <a:spcAft>
                <a:spcPts val="0"/>
              </a:spcAft>
              <a:buNone/>
            </a:pPr>
            <a:endParaRPr lang="fr-FR" sz="11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5000"/>
              </a:lnSpc>
              <a:spcAft>
                <a:spcPts val="0"/>
              </a:spcAft>
              <a:buNone/>
            </a:pPr>
            <a:r>
              <a:rPr lang="fr-FR" sz="1600" i="1" dirty="0" smtClean="0">
                <a:solidFill>
                  <a:schemeClr val="accent5">
                    <a:lumMod val="75000"/>
                  </a:schemeClr>
                </a:solidFill>
                <a:ea typeface="Times New Roman" panose="02020603050405020304" pitchFamily="18" charset="0"/>
              </a:rPr>
              <a:t>- Compétences et moyens mobilisés en adéquation avec le projet</a:t>
            </a:r>
          </a:p>
          <a:p>
            <a:pPr marL="0" indent="0" algn="ctr">
              <a:lnSpc>
                <a:spcPct val="105000"/>
              </a:lnSpc>
              <a:spcAft>
                <a:spcPts val="0"/>
              </a:spcAft>
              <a:buNone/>
            </a:pPr>
            <a:r>
              <a:rPr lang="fr-FR" sz="1600" i="1" dirty="0" smtClean="0">
                <a:solidFill>
                  <a:schemeClr val="accent5">
                    <a:lumMod val="75000"/>
                  </a:schemeClr>
                </a:solidFill>
                <a:ea typeface="Times New Roman" panose="02020603050405020304" pitchFamily="18" charset="0"/>
              </a:rPr>
              <a:t>-Capacité à respecter les obligations européennes notamment en matière de pub</a:t>
            </a:r>
          </a:p>
          <a:p>
            <a:pPr marL="0" indent="0" algn="ctr">
              <a:lnSpc>
                <a:spcPct val="105000"/>
              </a:lnSpc>
              <a:spcAft>
                <a:spcPts val="0"/>
              </a:spcAft>
              <a:buNone/>
            </a:pPr>
            <a:r>
              <a:rPr lang="fr-FR" sz="1600" i="1" dirty="0" smtClean="0">
                <a:solidFill>
                  <a:schemeClr val="accent5">
                    <a:lumMod val="75000"/>
                  </a:schemeClr>
                </a:solidFill>
                <a:ea typeface="Times New Roman" panose="02020603050405020304" pitchFamily="18" charset="0"/>
              </a:rPr>
              <a:t>- Prise en compte de l’évolution des métiers et notamment Rev3</a:t>
            </a:r>
          </a:p>
          <a:p>
            <a:pPr marL="0" indent="0" algn="ctr">
              <a:lnSpc>
                <a:spcPct val="105000"/>
              </a:lnSpc>
              <a:spcAft>
                <a:spcPts val="0"/>
              </a:spcAft>
              <a:buNone/>
            </a:pPr>
            <a:r>
              <a:rPr lang="fr-FR" sz="1600" i="1" dirty="0" smtClean="0">
                <a:solidFill>
                  <a:schemeClr val="accent5">
                    <a:lumMod val="75000"/>
                  </a:schemeClr>
                </a:solidFill>
                <a:ea typeface="Times New Roman" panose="02020603050405020304" pitchFamily="18" charset="0"/>
              </a:rPr>
              <a:t>- Mise en place d’une gouvernance partenariale</a:t>
            </a:r>
            <a:endParaRPr lang="fr-FR" sz="1600" i="1" dirty="0">
              <a:solidFill>
                <a:schemeClr val="accent5">
                  <a:lumMod val="75000"/>
                </a:schemeClr>
              </a:solidFill>
              <a:ea typeface="Times New Roman" panose="02020603050405020304" pitchFamily="18" charset="0"/>
            </a:endParaRPr>
          </a:p>
          <a:p>
            <a:pPr marL="0" lvl="1" indent="0" algn="ctr">
              <a:lnSpc>
                <a:spcPct val="120000"/>
              </a:lnSpc>
              <a:spcBef>
                <a:spcPts val="150"/>
              </a:spcBef>
              <a:buClr>
                <a:schemeClr val="accent1">
                  <a:lumMod val="50000"/>
                </a:schemeClr>
              </a:buClr>
              <a:buNone/>
            </a:pPr>
            <a:endParaRPr lang="fr-FR" sz="1100" i="1" dirty="0">
              <a:solidFill>
                <a:schemeClr val="accent1">
                  <a:lumMod val="50000"/>
                </a:schemeClr>
              </a:solidFill>
            </a:endParaRPr>
          </a:p>
        </p:txBody>
      </p:sp>
      <p:sp>
        <p:nvSpPr>
          <p:cNvPr id="8" name="Espace réservé du contenu 2"/>
          <p:cNvSpPr txBox="1">
            <a:spLocks/>
          </p:cNvSpPr>
          <p:nvPr/>
        </p:nvSpPr>
        <p:spPr>
          <a:xfrm>
            <a:off x="4301531" y="3837676"/>
            <a:ext cx="3541890" cy="1945764"/>
          </a:xfrm>
          <a:prstGeom prst="rect">
            <a:avLst/>
          </a:prstGeom>
        </p:spPr>
        <p:txBody>
          <a:bodyPr vert="horz" lIns="68580" tIns="34290" rIns="68580" bIns="34290" rtlCol="0">
            <a:norm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812760" lvl="1" indent="0">
              <a:buNone/>
            </a:pPr>
            <a:endParaRPr lang="fr-FR" sz="1500" dirty="0"/>
          </a:p>
        </p:txBody>
      </p:sp>
      <p:sp>
        <p:nvSpPr>
          <p:cNvPr id="2" name="ZoneTexte 1"/>
          <p:cNvSpPr txBox="1"/>
          <p:nvPr/>
        </p:nvSpPr>
        <p:spPr>
          <a:xfrm>
            <a:off x="4389120" y="907165"/>
            <a:ext cx="7933827" cy="461665"/>
          </a:xfrm>
          <a:prstGeom prst="rect">
            <a:avLst/>
          </a:prstGeom>
          <a:noFill/>
        </p:spPr>
        <p:txBody>
          <a:bodyPr wrap="square" rtlCol="0">
            <a:spAutoFit/>
          </a:bodyPr>
          <a:lstStyle/>
          <a:p>
            <a:r>
              <a:rPr lang="fr-FR" sz="2400" b="1" dirty="0" smtClean="0">
                <a:solidFill>
                  <a:srgbClr val="0D3F96"/>
                </a:solidFill>
                <a:latin typeface="+mj-lt"/>
                <a:ea typeface="+mj-ea"/>
                <a:cs typeface="+mj-cs"/>
              </a:rPr>
              <a:t>                                         Les critères de sélection des projets</a:t>
            </a:r>
          </a:p>
        </p:txBody>
      </p:sp>
      <p:sp>
        <p:nvSpPr>
          <p:cNvPr id="3" name="Rectangle 2"/>
          <p:cNvSpPr/>
          <p:nvPr/>
        </p:nvSpPr>
        <p:spPr>
          <a:xfrm>
            <a:off x="1389517" y="1736263"/>
            <a:ext cx="4076987" cy="54066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lumMod val="95000"/>
                  </a:schemeClr>
                </a:solidFill>
              </a:rPr>
              <a:t>Qualité et pertinence des projets</a:t>
            </a:r>
            <a:endParaRPr lang="fr-FR" b="1" dirty="0">
              <a:solidFill>
                <a:schemeClr val="bg1">
                  <a:lumMod val="95000"/>
                </a:schemeClr>
              </a:solidFill>
            </a:endParaRPr>
          </a:p>
        </p:txBody>
      </p:sp>
      <p:sp>
        <p:nvSpPr>
          <p:cNvPr id="14" name="Espace réservé du contenu 2"/>
          <p:cNvSpPr txBox="1">
            <a:spLocks/>
          </p:cNvSpPr>
          <p:nvPr/>
        </p:nvSpPr>
        <p:spPr>
          <a:xfrm>
            <a:off x="6609806" y="2410356"/>
            <a:ext cx="5069576" cy="3373084"/>
          </a:xfrm>
          <a:prstGeom prst="rect">
            <a:avLst/>
          </a:prstGeom>
          <a:ln>
            <a:solidFill>
              <a:srgbClr val="1F4E79"/>
            </a:solidFill>
            <a:prstDash val="dash"/>
          </a:ln>
        </p:spPr>
        <p:txBody>
          <a:bodyPr vert="horz" lIns="68580" tIns="34290" rIns="68580" bIns="34290" rtlCol="0">
            <a:noAutofit/>
          </a:bodyPr>
          <a:lstStyle>
            <a:lvl1pPr marL="406379" indent="-406379" algn="l" defTabSz="1219170" rtl="0" eaLnBrk="1" latinLnBrk="0" hangingPunct="1">
              <a:lnSpc>
                <a:spcPct val="90000"/>
              </a:lnSpc>
              <a:spcBef>
                <a:spcPts val="1333"/>
              </a:spcBef>
              <a:buClr>
                <a:srgbClr val="81B719"/>
              </a:buClr>
              <a:buFont typeface="Wingdings" panose="05000000000000000000" pitchFamily="2" charset="2"/>
              <a:buChar char=""/>
              <a:defRPr sz="3733" kern="1200">
                <a:solidFill>
                  <a:schemeClr val="tx1"/>
                </a:solidFill>
                <a:latin typeface="Arial" panose="020B0604020202020204" pitchFamily="34" charset="0"/>
                <a:ea typeface="+mn-ea"/>
                <a:cs typeface="Arial" panose="020B0604020202020204" pitchFamily="34" charset="0"/>
              </a:defRPr>
            </a:lvl1pPr>
            <a:lvl2pPr marL="1219139" indent="-406379" algn="l" defTabSz="1219170" rtl="0" eaLnBrk="1" latinLnBrk="0" hangingPunct="1">
              <a:lnSpc>
                <a:spcPct val="90000"/>
              </a:lnSpc>
              <a:spcBef>
                <a:spcPts val="667"/>
              </a:spcBef>
              <a:buClr>
                <a:srgbClr val="81B719"/>
              </a:buClr>
              <a:buFont typeface="Courier New" panose="02070309020205020404" pitchFamily="49" charset="0"/>
              <a:buChar char="o"/>
              <a:defRPr sz="3200" kern="1200">
                <a:solidFill>
                  <a:schemeClr val="tx1"/>
                </a:solidFill>
                <a:latin typeface="Arial" panose="020B0604020202020204" pitchFamily="34" charset="0"/>
                <a:ea typeface="+mn-ea"/>
                <a:cs typeface="Arial" panose="020B0604020202020204" pitchFamily="34" charset="0"/>
              </a:defRPr>
            </a:lvl2pPr>
            <a:lvl3pPr marL="2031899" indent="-406379" algn="l" defTabSz="1219170" rtl="0" eaLnBrk="1" latinLnBrk="0" hangingPunct="1">
              <a:lnSpc>
                <a:spcPct val="90000"/>
              </a:lnSpc>
              <a:spcBef>
                <a:spcPts val="667"/>
              </a:spcBef>
              <a:buClr>
                <a:srgbClr val="81B719"/>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844658" indent="-406379" algn="l" defTabSz="1219170" rtl="0" eaLnBrk="1" latinLnBrk="0" hangingPunct="1">
              <a:lnSpc>
                <a:spcPct val="90000"/>
              </a:lnSpc>
              <a:spcBef>
                <a:spcPts val="667"/>
              </a:spcBef>
              <a:buClr>
                <a:srgbClr val="81B719"/>
              </a:buClr>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3657417" indent="-406379" algn="l" defTabSz="1219170" rtl="0" eaLnBrk="1" latinLnBrk="0" hangingPunct="1">
              <a:lnSpc>
                <a:spcPct val="90000"/>
              </a:lnSpc>
              <a:spcBef>
                <a:spcPts val="667"/>
              </a:spcBef>
              <a:buClr>
                <a:srgbClr val="81B719"/>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1" indent="0" algn="ctr">
              <a:lnSpc>
                <a:spcPct val="130000"/>
              </a:lnSpc>
              <a:spcBef>
                <a:spcPts val="150"/>
              </a:spcBef>
              <a:buClr>
                <a:schemeClr val="accent1">
                  <a:lumMod val="50000"/>
                </a:schemeClr>
              </a:buClr>
              <a:buNone/>
            </a:pPr>
            <a:endParaRPr lang="fr-FR" sz="1600" i="1" dirty="0" smtClean="0">
              <a:solidFill>
                <a:schemeClr val="accent1">
                  <a:lumMod val="50000"/>
                </a:schemeClr>
              </a:solidFill>
            </a:endParaRPr>
          </a:p>
          <a:p>
            <a:pPr marL="0" lvl="1" indent="0" algn="ctr">
              <a:lnSpc>
                <a:spcPct val="130000"/>
              </a:lnSpc>
              <a:spcBef>
                <a:spcPts val="150"/>
              </a:spcBef>
              <a:buClr>
                <a:schemeClr val="accent1">
                  <a:lumMod val="50000"/>
                </a:schemeClr>
              </a:buClr>
              <a:buNone/>
            </a:pPr>
            <a:r>
              <a:rPr lang="fr-FR" sz="1600" i="1" dirty="0" smtClean="0">
                <a:solidFill>
                  <a:schemeClr val="accent1">
                    <a:lumMod val="50000"/>
                  </a:schemeClr>
                </a:solidFill>
              </a:rPr>
              <a:t>- Valorisation du dispositif Proch’Orientation </a:t>
            </a:r>
          </a:p>
          <a:p>
            <a:pPr marL="0" lvl="1" indent="0" algn="ctr">
              <a:lnSpc>
                <a:spcPct val="130000"/>
              </a:lnSpc>
              <a:spcBef>
                <a:spcPts val="150"/>
              </a:spcBef>
              <a:buClr>
                <a:schemeClr val="accent1">
                  <a:lumMod val="50000"/>
                </a:schemeClr>
              </a:buClr>
              <a:buNone/>
            </a:pPr>
            <a:r>
              <a:rPr lang="fr-FR" sz="1600" i="1" dirty="0" smtClean="0">
                <a:solidFill>
                  <a:schemeClr val="accent1">
                    <a:lumMod val="50000"/>
                  </a:schemeClr>
                </a:solidFill>
              </a:rPr>
              <a:t>- Le projet répond à un besoin sectoriel du territoire/intègre les mutations économiques </a:t>
            </a:r>
          </a:p>
          <a:p>
            <a:pPr marL="0" lvl="1" indent="0" algn="ctr">
              <a:lnSpc>
                <a:spcPct val="130000"/>
              </a:lnSpc>
              <a:spcBef>
                <a:spcPts val="150"/>
              </a:spcBef>
              <a:buClr>
                <a:schemeClr val="accent1">
                  <a:lumMod val="50000"/>
                </a:schemeClr>
              </a:buClr>
              <a:buNone/>
            </a:pPr>
            <a:r>
              <a:rPr lang="fr-FR" sz="1600" i="1" dirty="0" smtClean="0">
                <a:solidFill>
                  <a:schemeClr val="accent1">
                    <a:lumMod val="50000"/>
                  </a:schemeClr>
                </a:solidFill>
              </a:rPr>
              <a:t>- Le projet intègre les différents acteurs du territoire</a:t>
            </a:r>
          </a:p>
          <a:p>
            <a:pPr marL="0" lvl="1" indent="0" algn="ctr">
              <a:lnSpc>
                <a:spcPct val="130000"/>
              </a:lnSpc>
              <a:spcBef>
                <a:spcPts val="150"/>
              </a:spcBef>
              <a:buClr>
                <a:schemeClr val="accent1">
                  <a:lumMod val="50000"/>
                </a:schemeClr>
              </a:buClr>
              <a:buNone/>
            </a:pPr>
            <a:r>
              <a:rPr lang="fr-FR" sz="1600" i="1" dirty="0" smtClean="0">
                <a:solidFill>
                  <a:schemeClr val="accent1">
                    <a:lumMod val="50000"/>
                  </a:schemeClr>
                </a:solidFill>
              </a:rPr>
              <a:t>- Le projet intègre un dispositif d’accompagnement en amont et en aval du public</a:t>
            </a:r>
          </a:p>
          <a:p>
            <a:pPr marL="285750" lvl="1" indent="-285750" algn="ctr">
              <a:lnSpc>
                <a:spcPct val="130000"/>
              </a:lnSpc>
              <a:spcBef>
                <a:spcPts val="150"/>
              </a:spcBef>
              <a:buClr>
                <a:schemeClr val="accent1">
                  <a:lumMod val="50000"/>
                </a:schemeClr>
              </a:buClr>
              <a:buFontTx/>
              <a:buChar char="-"/>
            </a:pPr>
            <a:r>
              <a:rPr lang="fr-FR" sz="1600" i="1" dirty="0" smtClean="0">
                <a:solidFill>
                  <a:schemeClr val="accent1">
                    <a:lumMod val="50000"/>
                  </a:schemeClr>
                </a:solidFill>
              </a:rPr>
              <a:t>Le projet prévoit une évaluation</a:t>
            </a:r>
          </a:p>
          <a:p>
            <a:pPr marL="285750" lvl="1" indent="-285750" algn="ctr">
              <a:lnSpc>
                <a:spcPct val="130000"/>
              </a:lnSpc>
              <a:spcBef>
                <a:spcPts val="150"/>
              </a:spcBef>
              <a:buClr>
                <a:schemeClr val="accent1">
                  <a:lumMod val="50000"/>
                </a:schemeClr>
              </a:buClr>
              <a:buFontTx/>
              <a:buChar char="-"/>
            </a:pPr>
            <a:r>
              <a:rPr lang="fr-FR" sz="1600" i="1" dirty="0" smtClean="0">
                <a:solidFill>
                  <a:schemeClr val="accent1">
                    <a:lumMod val="50000"/>
                  </a:schemeClr>
                </a:solidFill>
              </a:rPr>
              <a:t>Le projet  prévoir une communication et une capitalisation adaptées </a:t>
            </a:r>
          </a:p>
          <a:p>
            <a:pPr marL="0" lvl="1" indent="0" algn="ctr">
              <a:lnSpc>
                <a:spcPct val="130000"/>
              </a:lnSpc>
              <a:spcBef>
                <a:spcPts val="150"/>
              </a:spcBef>
              <a:buClr>
                <a:schemeClr val="accent1">
                  <a:lumMod val="50000"/>
                </a:schemeClr>
              </a:buClr>
              <a:buNone/>
            </a:pPr>
            <a:endParaRPr lang="fr-FR" sz="1600" i="1" dirty="0" smtClean="0">
              <a:solidFill>
                <a:schemeClr val="accent1">
                  <a:lumMod val="50000"/>
                </a:schemeClr>
              </a:solidFill>
            </a:endParaRPr>
          </a:p>
          <a:p>
            <a:pPr marL="0" lvl="1" indent="0" algn="ctr">
              <a:lnSpc>
                <a:spcPct val="130000"/>
              </a:lnSpc>
              <a:spcBef>
                <a:spcPts val="150"/>
              </a:spcBef>
              <a:buClr>
                <a:schemeClr val="accent1">
                  <a:lumMod val="50000"/>
                </a:schemeClr>
              </a:buClr>
              <a:buNone/>
            </a:pPr>
            <a:endParaRPr lang="fr-FR" sz="1600" i="1" dirty="0">
              <a:solidFill>
                <a:schemeClr val="accent1">
                  <a:lumMod val="50000"/>
                </a:schemeClr>
              </a:solidFill>
            </a:endParaRPr>
          </a:p>
        </p:txBody>
      </p:sp>
      <p:sp>
        <p:nvSpPr>
          <p:cNvPr id="15" name="Rectangle 14"/>
          <p:cNvSpPr/>
          <p:nvPr/>
        </p:nvSpPr>
        <p:spPr>
          <a:xfrm>
            <a:off x="7088089" y="1736263"/>
            <a:ext cx="4076987" cy="54066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Principaux critères de sélection qualitatifs</a:t>
            </a:r>
            <a:endParaRPr lang="fr-FR" b="1" dirty="0">
              <a:solidFill>
                <a:schemeClr val="bg1"/>
              </a:solidFill>
            </a:endParaRPr>
          </a:p>
        </p:txBody>
      </p:sp>
    </p:spTree>
    <p:extLst>
      <p:ext uri="{BB962C8B-B14F-4D97-AF65-F5344CB8AC3E}">
        <p14:creationId xmlns:p14="http://schemas.microsoft.com/office/powerpoint/2010/main" val="3376677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6658" y="2830286"/>
            <a:ext cx="6640285" cy="523220"/>
          </a:xfrm>
          <a:prstGeom prst="rect">
            <a:avLst/>
          </a:prstGeom>
          <a:noFill/>
        </p:spPr>
        <p:txBody>
          <a:bodyPr wrap="square" rtlCol="0">
            <a:spAutoFit/>
          </a:bodyPr>
          <a:lstStyle/>
          <a:p>
            <a:r>
              <a:rPr lang="fr-FR" sz="2800" b="1" dirty="0">
                <a:solidFill>
                  <a:srgbClr val="243D71"/>
                </a:solidFill>
                <a:latin typeface="Arial" panose="020B0604020202020204" pitchFamily="34" charset="0"/>
                <a:cs typeface="Arial" panose="020B0604020202020204" pitchFamily="34" charset="0"/>
              </a:rPr>
              <a:t>Temps d’échanges: des questions ? </a:t>
            </a:r>
          </a:p>
        </p:txBody>
      </p:sp>
      <p:pic>
        <p:nvPicPr>
          <p:cNvPr id="3" name="Image 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96943" y="1328362"/>
            <a:ext cx="1926467" cy="1926467"/>
          </a:xfrm>
          <a:prstGeom prst="rect">
            <a:avLst/>
          </a:prstGeom>
        </p:spPr>
      </p:pic>
    </p:spTree>
    <p:extLst>
      <p:ext uri="{BB962C8B-B14F-4D97-AF65-F5344CB8AC3E}">
        <p14:creationId xmlns:p14="http://schemas.microsoft.com/office/powerpoint/2010/main" val="3378392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695251F-FD05-B141-94FF-D585CDAEE07E}"/>
              </a:ext>
            </a:extLst>
          </p:cNvPr>
          <p:cNvSpPr txBox="1"/>
          <p:nvPr/>
        </p:nvSpPr>
        <p:spPr>
          <a:xfrm>
            <a:off x="332509" y="2608276"/>
            <a:ext cx="11534813" cy="1200329"/>
          </a:xfrm>
          <a:prstGeom prst="rect">
            <a:avLst/>
          </a:prstGeom>
          <a:noFill/>
        </p:spPr>
        <p:txBody>
          <a:bodyPr wrap="square" rtlCol="0">
            <a:spAutoFit/>
          </a:bodyPr>
          <a:lstStyle/>
          <a:p>
            <a:pPr algn="ctr"/>
            <a:r>
              <a:rPr lang="fr-FR" sz="2400" b="1" dirty="0" smtClean="0">
                <a:solidFill>
                  <a:srgbClr val="243D71"/>
                </a:solidFill>
                <a:latin typeface="Arial" panose="020B0604020202020204" pitchFamily="34" charset="0"/>
                <a:cs typeface="Arial" panose="020B0604020202020204" pitchFamily="34" charset="0"/>
              </a:rPr>
              <a:t>4. Les nouvelles modalités </a:t>
            </a:r>
            <a:r>
              <a:rPr lang="fr-FR" sz="2400" b="1" dirty="0">
                <a:solidFill>
                  <a:srgbClr val="243D71"/>
                </a:solidFill>
                <a:latin typeface="Arial" panose="020B0604020202020204" pitchFamily="34" charset="0"/>
                <a:cs typeface="Arial" panose="020B0604020202020204" pitchFamily="34" charset="0"/>
              </a:rPr>
              <a:t>de gestion </a:t>
            </a:r>
            <a:r>
              <a:rPr lang="fr-FR" sz="2400" b="1" dirty="0" smtClean="0">
                <a:solidFill>
                  <a:srgbClr val="243D71"/>
                </a:solidFill>
                <a:latin typeface="Arial" panose="020B0604020202020204" pitchFamily="34" charset="0"/>
                <a:cs typeface="Arial" panose="020B0604020202020204" pitchFamily="34" charset="0"/>
              </a:rPr>
              <a:t>du FSE+ 2021-2027</a:t>
            </a:r>
            <a:endParaRPr lang="fr-FR" sz="2400" b="1" dirty="0">
              <a:solidFill>
                <a:srgbClr val="243D71"/>
              </a:solidFill>
              <a:latin typeface="Arial" panose="020B0604020202020204" pitchFamily="34" charset="0"/>
              <a:cs typeface="Arial" panose="020B0604020202020204" pitchFamily="34" charset="0"/>
            </a:endParaRPr>
          </a:p>
          <a:p>
            <a:pPr algn="ctr"/>
            <a:r>
              <a:rPr lang="fr-FR" sz="2400" b="1" dirty="0" smtClean="0">
                <a:solidFill>
                  <a:srgbClr val="243D71"/>
                </a:solidFill>
                <a:latin typeface="Arial" panose="020B0604020202020204" pitchFamily="34" charset="0"/>
                <a:cs typeface="Arial" panose="020B0604020202020204" pitchFamily="34" charset="0"/>
              </a:rPr>
              <a:t>(simplification</a:t>
            </a:r>
            <a:r>
              <a:rPr lang="fr-FR" sz="2400" b="1" dirty="0">
                <a:solidFill>
                  <a:srgbClr val="243D71"/>
                </a:solidFill>
                <a:latin typeface="Arial" panose="020B0604020202020204" pitchFamily="34" charset="0"/>
                <a:cs typeface="Arial" panose="020B0604020202020204" pitchFamily="34" charset="0"/>
              </a:rPr>
              <a:t>, suivi des participants, p</a:t>
            </a:r>
            <a:r>
              <a:rPr lang="fr-FR" sz="2400" b="1" dirty="0" smtClean="0">
                <a:solidFill>
                  <a:srgbClr val="243D71"/>
                </a:solidFill>
                <a:latin typeface="Arial" panose="020B0604020202020204" pitchFamily="34" charset="0"/>
                <a:cs typeface="Arial" panose="020B0604020202020204" pitchFamily="34" charset="0"/>
              </a:rPr>
              <a:t>ublicité</a:t>
            </a:r>
            <a:r>
              <a:rPr lang="fr-FR" sz="2400" b="1" dirty="0">
                <a:solidFill>
                  <a:srgbClr val="243D71"/>
                </a:solidFill>
                <a:latin typeface="Arial" panose="020B0604020202020204" pitchFamily="34" charset="0"/>
                <a:cs typeface="Arial" panose="020B0604020202020204" pitchFamily="34" charset="0"/>
              </a:rPr>
              <a:t>) </a:t>
            </a:r>
          </a:p>
          <a:p>
            <a:pPr algn="ctr"/>
            <a:endParaRPr lang="fr-FR" sz="24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50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710153" y="1550338"/>
            <a:ext cx="9217688" cy="461665"/>
          </a:xfrm>
          <a:prstGeom prst="rect">
            <a:avLst/>
          </a:prstGeom>
        </p:spPr>
        <p:txBody>
          <a:bodyPr wrap="square">
            <a:spAutoFit/>
          </a:bodyPr>
          <a:lstStyle/>
          <a:p>
            <a:r>
              <a:rPr lang="fr-FR" sz="2400" b="1" dirty="0" smtClean="0">
                <a:solidFill>
                  <a:srgbClr val="0D3F96"/>
                </a:solidFill>
              </a:rPr>
              <a:t>Les grandes évolutions entre les PO 2014-2020 et le PR 2021-2027</a:t>
            </a:r>
          </a:p>
        </p:txBody>
      </p:sp>
      <p:sp>
        <p:nvSpPr>
          <p:cNvPr id="2" name="Rectangle 1"/>
          <p:cNvSpPr/>
          <p:nvPr/>
        </p:nvSpPr>
        <p:spPr>
          <a:xfrm>
            <a:off x="3199996" y="2342435"/>
            <a:ext cx="8503048" cy="3385542"/>
          </a:xfrm>
          <a:prstGeom prst="rect">
            <a:avLst/>
          </a:prstGeom>
        </p:spPr>
        <p:txBody>
          <a:bodyPr wrap="square">
            <a:spAutoFit/>
          </a:bodyPr>
          <a:lstStyle/>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Dépôt </a:t>
            </a:r>
            <a:r>
              <a:rPr lang="fr-FR" sz="2000" dirty="0">
                <a:solidFill>
                  <a:srgbClr val="0D3F96"/>
                </a:solidFill>
                <a:ea typeface="Calibri" panose="020F0502020204030204" pitchFamily="34" charset="0"/>
                <a:cs typeface="Times New Roman" panose="02020603050405020304" pitchFamily="18" charset="0"/>
              </a:rPr>
              <a:t>entièrement </a:t>
            </a:r>
            <a:r>
              <a:rPr lang="fr-FR" sz="2000" dirty="0" smtClean="0">
                <a:solidFill>
                  <a:srgbClr val="0D3F96"/>
                </a:solidFill>
                <a:ea typeface="Calibri" panose="020F0502020204030204" pitchFamily="34" charset="0"/>
                <a:cs typeface="Times New Roman" panose="02020603050405020304" pitchFamily="18" charset="0"/>
              </a:rPr>
              <a:t>dématérialisé sur le portail E-synergie</a:t>
            </a:r>
          </a:p>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Mis en œuvre des options de cours simplifiés (OCS)</a:t>
            </a:r>
          </a:p>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Logique </a:t>
            </a:r>
            <a:r>
              <a:rPr lang="fr-FR" sz="2000" dirty="0">
                <a:solidFill>
                  <a:srgbClr val="0D3F96"/>
                </a:solidFill>
                <a:ea typeface="Calibri" panose="020F0502020204030204" pitchFamily="34" charset="0"/>
                <a:cs typeface="Times New Roman" panose="02020603050405020304" pitchFamily="18" charset="0"/>
              </a:rPr>
              <a:t>de réalisation et de </a:t>
            </a:r>
            <a:r>
              <a:rPr lang="fr-FR" sz="2000" dirty="0" smtClean="0">
                <a:solidFill>
                  <a:srgbClr val="0D3F96"/>
                </a:solidFill>
                <a:ea typeface="Calibri" panose="020F0502020204030204" pitchFamily="34" charset="0"/>
                <a:cs typeface="Times New Roman" panose="02020603050405020304" pitchFamily="18" charset="0"/>
              </a:rPr>
              <a:t>résultat plus accentuée </a:t>
            </a:r>
            <a:r>
              <a:rPr lang="fr-FR" sz="2000" dirty="0">
                <a:solidFill>
                  <a:srgbClr val="0D3F96"/>
                </a:solidFill>
                <a:ea typeface="Calibri" panose="020F0502020204030204" pitchFamily="34" charset="0"/>
                <a:cs typeface="Times New Roman" panose="02020603050405020304" pitchFamily="18" charset="0"/>
              </a:rPr>
              <a:t>par un rythme de transmission  des indicateurs plus régulier à la CE </a:t>
            </a:r>
            <a:r>
              <a:rPr lang="fr-FR" sz="2000" dirty="0" smtClean="0">
                <a:solidFill>
                  <a:srgbClr val="0D3F96"/>
                </a:solidFill>
                <a:ea typeface="Calibri" panose="020F0502020204030204" pitchFamily="34" charset="0"/>
                <a:cs typeface="Times New Roman" panose="02020603050405020304" pitchFamily="18" charset="0"/>
              </a:rPr>
              <a:t>(cet appel à projet n’est pas concerné par la remontée d’indicateurs mais il est très fortement recommandé aux porteurs de projet de définir tout de même leurs propres indicateurs de résultats et de réalisation afin de permettre une appréciation globale du projet tant en matière qualitative que quantitative)</a:t>
            </a:r>
          </a:p>
          <a:p>
            <a:pPr marL="457200" indent="-457200" algn="just">
              <a:lnSpc>
                <a:spcPct val="107000"/>
              </a:lnSpc>
              <a:spcAft>
                <a:spcPts val="0"/>
              </a:spcAft>
              <a:buFont typeface="Arial" panose="020B0604020202020204" pitchFamily="34" charset="0"/>
              <a:buChar char="•"/>
            </a:pPr>
            <a:r>
              <a:rPr lang="fr-FR" sz="2000" dirty="0" smtClean="0">
                <a:solidFill>
                  <a:srgbClr val="0D3F96"/>
                </a:solidFill>
                <a:ea typeface="Calibri" panose="020F0502020204030204" pitchFamily="34" charset="0"/>
                <a:cs typeface="Times New Roman" panose="02020603050405020304" pitchFamily="18" charset="0"/>
              </a:rPr>
              <a:t>Une sanction financière de 3% en cas de non respect de la publicité européenne</a:t>
            </a:r>
          </a:p>
        </p:txBody>
      </p:sp>
      <p:sp>
        <p:nvSpPr>
          <p:cNvPr id="5" name="object 20"/>
          <p:cNvSpPr txBox="1"/>
          <p:nvPr/>
        </p:nvSpPr>
        <p:spPr>
          <a:xfrm>
            <a:off x="148036" y="4017130"/>
            <a:ext cx="2479528" cy="431773"/>
          </a:xfrm>
          <a:prstGeom prst="rect">
            <a:avLst/>
          </a:prstGeom>
        </p:spPr>
        <p:txBody>
          <a:bodyPr vert="horz" wrap="square" lIns="0" tIns="74791" rIns="0" bIns="0" rtlCol="0">
            <a:spAutoFit/>
          </a:bodyPr>
          <a:lstStyle/>
          <a:p>
            <a:pPr marR="10141" algn="ctr">
              <a:lnSpc>
                <a:spcPts val="3014"/>
              </a:lnSpc>
              <a:spcBef>
                <a:spcPts val="589"/>
              </a:spcBef>
            </a:pPr>
            <a:r>
              <a:rPr lang="fr-FR" sz="2000" b="1" dirty="0" smtClean="0">
                <a:solidFill>
                  <a:srgbClr val="0D3E95"/>
                </a:solidFill>
                <a:latin typeface="Calibri"/>
                <a:cs typeface="Calibri"/>
              </a:rPr>
              <a:t>PR </a:t>
            </a:r>
            <a:r>
              <a:rPr sz="2000" b="1" dirty="0" smtClean="0">
                <a:solidFill>
                  <a:srgbClr val="0D3E95"/>
                </a:solidFill>
                <a:latin typeface="Calibri"/>
                <a:cs typeface="Calibri"/>
              </a:rPr>
              <a:t>Hau</a:t>
            </a:r>
            <a:r>
              <a:rPr sz="2000" b="1" spc="10" dirty="0" smtClean="0">
                <a:solidFill>
                  <a:srgbClr val="0D3E95"/>
                </a:solidFill>
                <a:latin typeface="Calibri"/>
                <a:cs typeface="Calibri"/>
              </a:rPr>
              <a:t>ts</a:t>
            </a:r>
            <a:r>
              <a:rPr sz="2000" b="1" dirty="0" smtClean="0">
                <a:solidFill>
                  <a:srgbClr val="0D3E95"/>
                </a:solidFill>
                <a:latin typeface="Calibri"/>
                <a:cs typeface="Calibri"/>
              </a:rPr>
              <a:t>-de-F</a:t>
            </a:r>
            <a:r>
              <a:rPr sz="2000" b="1" spc="-60" dirty="0" smtClean="0">
                <a:solidFill>
                  <a:srgbClr val="0D3E95"/>
                </a:solidFill>
                <a:latin typeface="Calibri"/>
                <a:cs typeface="Calibri"/>
              </a:rPr>
              <a:t>r</a:t>
            </a:r>
            <a:r>
              <a:rPr sz="2000" b="1" dirty="0" smtClean="0">
                <a:solidFill>
                  <a:srgbClr val="0D3E95"/>
                </a:solidFill>
                <a:latin typeface="Calibri"/>
                <a:cs typeface="Calibri"/>
              </a:rPr>
              <a:t>a</a:t>
            </a:r>
            <a:r>
              <a:rPr sz="2000" b="1" spc="-20" dirty="0" smtClean="0">
                <a:solidFill>
                  <a:srgbClr val="0D3E95"/>
                </a:solidFill>
                <a:latin typeface="Calibri"/>
                <a:cs typeface="Calibri"/>
              </a:rPr>
              <a:t>n</a:t>
            </a:r>
            <a:r>
              <a:rPr sz="2000" b="1" spc="-10" dirty="0" smtClean="0">
                <a:solidFill>
                  <a:srgbClr val="0D3E95"/>
                </a:solidFill>
                <a:latin typeface="Calibri"/>
                <a:cs typeface="Calibri"/>
              </a:rPr>
              <a:t>ce</a:t>
            </a:r>
            <a:endParaRPr sz="2000" dirty="0">
              <a:latin typeface="Calibri"/>
              <a:cs typeface="Calibri"/>
            </a:endParaRPr>
          </a:p>
        </p:txBody>
      </p:sp>
      <p:pic>
        <p:nvPicPr>
          <p:cNvPr id="6" name="object 21"/>
          <p:cNvPicPr/>
          <p:nvPr/>
        </p:nvPicPr>
        <p:blipFill>
          <a:blip r:embed="rId3" cstate="print"/>
          <a:stretch>
            <a:fillRect/>
          </a:stretch>
        </p:blipFill>
        <p:spPr>
          <a:xfrm>
            <a:off x="1003556" y="3038430"/>
            <a:ext cx="768487" cy="978700"/>
          </a:xfrm>
          <a:prstGeom prst="rect">
            <a:avLst/>
          </a:prstGeom>
        </p:spPr>
      </p:pic>
      <p:cxnSp>
        <p:nvCxnSpPr>
          <p:cNvPr id="14" name="Connecteur droit 13"/>
          <p:cNvCxnSpPr/>
          <p:nvPr/>
        </p:nvCxnSpPr>
        <p:spPr>
          <a:xfrm>
            <a:off x="2872509" y="2419927"/>
            <a:ext cx="0" cy="2752437"/>
          </a:xfrm>
          <a:prstGeom prst="line">
            <a:avLst/>
          </a:prstGeom>
          <a:ln w="12700">
            <a:solidFill>
              <a:srgbClr val="0D3F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70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14943" y="2189018"/>
            <a:ext cx="9337965" cy="3508653"/>
          </a:xfrm>
          <a:prstGeom prst="rect">
            <a:avLst/>
          </a:prstGeom>
          <a:noFill/>
        </p:spPr>
        <p:txBody>
          <a:bodyPr wrap="square" rtlCol="0">
            <a:spAutoFit/>
          </a:bodyPr>
          <a:lstStyle/>
          <a:p>
            <a:r>
              <a:rPr lang="fr-FR" sz="2400" b="1" dirty="0">
                <a:solidFill>
                  <a:srgbClr val="243D71"/>
                </a:solidFill>
                <a:latin typeface="Arial" panose="020B0604020202020204" pitchFamily="34" charset="0"/>
                <a:cs typeface="Arial" panose="020B0604020202020204" pitchFamily="34" charset="0"/>
              </a:rPr>
              <a:t>Généralisation et extension des options de coûts </a:t>
            </a:r>
            <a:r>
              <a:rPr lang="fr-FR" sz="2400" b="1" dirty="0" smtClean="0">
                <a:solidFill>
                  <a:srgbClr val="243D71"/>
                </a:solidFill>
                <a:latin typeface="Arial" panose="020B0604020202020204" pitchFamily="34" charset="0"/>
                <a:cs typeface="Arial" panose="020B0604020202020204" pitchFamily="34" charset="0"/>
              </a:rPr>
              <a:t>simplifiés</a:t>
            </a:r>
            <a:endParaRPr lang="fr-FR" sz="2400" b="1" dirty="0">
              <a:solidFill>
                <a:srgbClr val="243D71"/>
              </a:solidFill>
              <a:latin typeface="Arial" panose="020B0604020202020204" pitchFamily="34" charset="0"/>
              <a:cs typeface="Arial" panose="020B0604020202020204" pitchFamily="34" charset="0"/>
            </a:endParaRPr>
          </a:p>
          <a:p>
            <a:endParaRPr lang="fr-FR" i="1" dirty="0" smtClean="0">
              <a:solidFill>
                <a:srgbClr val="243D7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smtClean="0">
                <a:solidFill>
                  <a:srgbClr val="243D71"/>
                </a:solidFill>
                <a:latin typeface="Arial" panose="020B0604020202020204" pitchFamily="34" charset="0"/>
                <a:cs typeface="Arial" panose="020B0604020202020204" pitchFamily="34" charset="0"/>
              </a:rPr>
              <a:t>Simplification de la prise en compte et de la justification des dépenses </a:t>
            </a:r>
          </a:p>
          <a:p>
            <a:pPr marL="285750" indent="-285750">
              <a:buFont typeface="Arial" panose="020B0604020202020204" pitchFamily="34" charset="0"/>
              <a:buChar char="•"/>
            </a:pPr>
            <a:r>
              <a:rPr lang="fr-FR" dirty="0" smtClean="0">
                <a:solidFill>
                  <a:srgbClr val="243D71"/>
                </a:solidFill>
                <a:latin typeface="Arial" panose="020B0604020202020204" pitchFamily="34" charset="0"/>
                <a:cs typeface="Arial" panose="020B0604020202020204" pitchFamily="34" charset="0"/>
              </a:rPr>
              <a:t>Simplification de la charge administrative </a:t>
            </a:r>
          </a:p>
          <a:p>
            <a:pPr marL="285750" indent="-285750">
              <a:buFont typeface="Arial" panose="020B0604020202020204" pitchFamily="34" charset="0"/>
              <a:buChar char="•"/>
            </a:pPr>
            <a:r>
              <a:rPr lang="fr-FR" b="1" dirty="0" smtClean="0">
                <a:solidFill>
                  <a:srgbClr val="243D71"/>
                </a:solidFill>
                <a:latin typeface="Arial" panose="020B0604020202020204" pitchFamily="34" charset="0"/>
                <a:cs typeface="Arial" panose="020B0604020202020204" pitchFamily="34" charset="0"/>
              </a:rPr>
              <a:t>Via des taux forfaitaires déterminés </a:t>
            </a:r>
            <a:r>
              <a:rPr lang="fr-FR" dirty="0" smtClean="0">
                <a:solidFill>
                  <a:srgbClr val="243D71"/>
                </a:solidFill>
                <a:latin typeface="Arial" panose="020B0604020202020204" pitchFamily="34" charset="0"/>
                <a:cs typeface="Arial" panose="020B0604020202020204" pitchFamily="34" charset="0"/>
              </a:rPr>
              <a:t>(concerne essentiellement projets constitués majoritairement de dépenses de personnel)</a:t>
            </a:r>
          </a:p>
          <a:p>
            <a:pPr marL="285750" indent="-285750">
              <a:buFont typeface="Arial" panose="020B0604020202020204" pitchFamily="34" charset="0"/>
              <a:buChar char="•"/>
            </a:pPr>
            <a:endParaRPr lang="fr-FR" dirty="0" smtClean="0">
              <a:solidFill>
                <a:srgbClr val="243D7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smtClean="0">
                <a:solidFill>
                  <a:srgbClr val="243D71"/>
                </a:solidFill>
                <a:latin typeface="Arial" panose="020B0604020202020204" pitchFamily="34" charset="0"/>
                <a:cs typeface="Arial" panose="020B0604020202020204" pitchFamily="34" charset="0"/>
              </a:rPr>
              <a:t>et déterminé dans le cadre de </a:t>
            </a:r>
            <a:r>
              <a:rPr lang="fr-FR" b="1" dirty="0">
                <a:solidFill>
                  <a:srgbClr val="243D71"/>
                </a:solidFill>
                <a:latin typeface="Arial" panose="020B0604020202020204" pitchFamily="34" charset="0"/>
                <a:cs typeface="Arial" panose="020B0604020202020204" pitchFamily="34" charset="0"/>
              </a:rPr>
              <a:t>l’instruction </a:t>
            </a:r>
            <a:r>
              <a:rPr lang="fr-FR" b="1" dirty="0" smtClean="0">
                <a:solidFill>
                  <a:srgbClr val="243D71"/>
                </a:solidFill>
                <a:latin typeface="Arial" panose="020B0604020202020204" pitchFamily="34" charset="0"/>
                <a:cs typeface="Arial" panose="020B0604020202020204" pitchFamily="34" charset="0"/>
              </a:rPr>
              <a:t>de votre dossier </a:t>
            </a:r>
            <a:r>
              <a:rPr lang="fr-FR" dirty="0" smtClean="0">
                <a:solidFill>
                  <a:srgbClr val="243D71"/>
                </a:solidFill>
                <a:latin typeface="Arial" panose="020B0604020202020204" pitchFamily="34" charset="0"/>
                <a:cs typeface="Arial" panose="020B0604020202020204" pitchFamily="34" charset="0"/>
              </a:rPr>
              <a:t>en fonction de la nature des dépenses prévisionnelles présentées</a:t>
            </a:r>
            <a:endParaRPr lang="fr-FR" b="1" dirty="0">
              <a:solidFill>
                <a:srgbClr val="243D7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dirty="0" smtClean="0">
              <a:solidFill>
                <a:srgbClr val="243D71"/>
              </a:solidFill>
              <a:latin typeface="Arial" panose="020B0604020202020204" pitchFamily="34" charset="0"/>
              <a:cs typeface="Arial" panose="020B0604020202020204" pitchFamily="34" charset="0"/>
            </a:endParaRPr>
          </a:p>
          <a:p>
            <a:r>
              <a:rPr lang="fr-FR" i="1" dirty="0" smtClean="0">
                <a:solidFill>
                  <a:srgbClr val="243D71"/>
                </a:solidFill>
                <a:latin typeface="Arial" panose="020B0604020202020204" pitchFamily="34" charset="0"/>
                <a:cs typeface="Arial" panose="020B0604020202020204" pitchFamily="34" charset="0"/>
              </a:rPr>
              <a:t>Obligation </a:t>
            </a:r>
            <a:r>
              <a:rPr lang="fr-FR" i="1" dirty="0">
                <a:solidFill>
                  <a:srgbClr val="243D71"/>
                </a:solidFill>
                <a:latin typeface="Arial" panose="020B0604020202020204" pitchFamily="34" charset="0"/>
                <a:cs typeface="Arial" panose="020B0604020202020204" pitchFamily="34" charset="0"/>
              </a:rPr>
              <a:t>de recourir aux OCS pour les projets &lt; 200 000 € de coût total éligible.</a:t>
            </a:r>
          </a:p>
          <a:p>
            <a:endParaRPr lang="fr-FR" dirty="0"/>
          </a:p>
        </p:txBody>
      </p:sp>
      <p:sp>
        <p:nvSpPr>
          <p:cNvPr id="3" name="ZoneTexte 2"/>
          <p:cNvSpPr txBox="1"/>
          <p:nvPr/>
        </p:nvSpPr>
        <p:spPr>
          <a:xfrm>
            <a:off x="7140348" y="710899"/>
            <a:ext cx="5181601" cy="984885"/>
          </a:xfrm>
          <a:prstGeom prst="rect">
            <a:avLst/>
          </a:prstGeom>
          <a:noFill/>
        </p:spPr>
        <p:txBody>
          <a:bodyPr wrap="square" rtlCol="0">
            <a:spAutoFit/>
          </a:bodyPr>
          <a:lstStyle/>
          <a:p>
            <a:r>
              <a:rPr lang="fr-FR" sz="2000" b="1" dirty="0">
                <a:solidFill>
                  <a:srgbClr val="243D71"/>
                </a:solidFill>
                <a:latin typeface="Arial" panose="020B0604020202020204" pitchFamily="34" charset="0"/>
                <a:cs typeface="Arial" panose="020B0604020202020204" pitchFamily="34" charset="0"/>
              </a:rPr>
              <a:t>Les plans de </a:t>
            </a:r>
            <a:r>
              <a:rPr lang="fr-FR" sz="2000" b="1" dirty="0" smtClean="0">
                <a:solidFill>
                  <a:srgbClr val="243D71"/>
                </a:solidFill>
                <a:latin typeface="Arial" panose="020B0604020202020204" pitchFamily="34" charset="0"/>
                <a:cs typeface="Arial" panose="020B0604020202020204" pitchFamily="34" charset="0"/>
              </a:rPr>
              <a:t>financement : </a:t>
            </a:r>
            <a:r>
              <a:rPr lang="fr-FR" sz="2000" b="1" dirty="0">
                <a:solidFill>
                  <a:srgbClr val="243D71"/>
                </a:solidFill>
                <a:latin typeface="Arial" panose="020B0604020202020204" pitchFamily="34" charset="0"/>
                <a:cs typeface="Arial" panose="020B0604020202020204" pitchFamily="34" charset="0"/>
              </a:rPr>
              <a:t>les Options de Coûts Simplifiés (OCS)</a:t>
            </a:r>
          </a:p>
          <a:p>
            <a:endParaRPr lang="fr-FR" dirty="0"/>
          </a:p>
        </p:txBody>
      </p:sp>
      <p:pic>
        <p:nvPicPr>
          <p:cNvPr id="4" name="object 30"/>
          <p:cNvPicPr/>
          <p:nvPr/>
        </p:nvPicPr>
        <p:blipFill>
          <a:blip r:embed="rId2" cstate="print"/>
          <a:stretch>
            <a:fillRect/>
          </a:stretch>
        </p:blipFill>
        <p:spPr>
          <a:xfrm>
            <a:off x="731103" y="2189018"/>
            <a:ext cx="1083841" cy="491088"/>
          </a:xfrm>
          <a:prstGeom prst="rect">
            <a:avLst/>
          </a:prstGeom>
        </p:spPr>
      </p:pic>
      <p:pic>
        <p:nvPicPr>
          <p:cNvPr id="5" name="Image 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17613" y="4452825"/>
            <a:ext cx="397330" cy="397330"/>
          </a:xfrm>
          <a:prstGeom prst="rect">
            <a:avLst/>
          </a:prstGeom>
          <a:ln>
            <a:noFill/>
          </a:ln>
        </p:spPr>
      </p:pic>
    </p:spTree>
    <p:extLst>
      <p:ext uri="{BB962C8B-B14F-4D97-AF65-F5344CB8AC3E}">
        <p14:creationId xmlns:p14="http://schemas.microsoft.com/office/powerpoint/2010/main" val="196582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32839" y="2032633"/>
            <a:ext cx="9380144" cy="1569660"/>
          </a:xfrm>
          <a:prstGeom prst="rect">
            <a:avLst/>
          </a:prstGeom>
          <a:noFill/>
        </p:spPr>
        <p:txBody>
          <a:bodyPr wrap="square" rtlCol="0">
            <a:spAutoFit/>
          </a:bodyPr>
          <a:lstStyle/>
          <a:p>
            <a:pPr marL="342900" indent="-342900">
              <a:buFont typeface="+mj-lt"/>
              <a:buAutoNum type="arabicPeriod"/>
            </a:pPr>
            <a:r>
              <a:rPr lang="fr-FR" sz="1600" dirty="0" smtClean="0">
                <a:solidFill>
                  <a:schemeClr val="tx2"/>
                </a:solidFill>
                <a:latin typeface="Arial" panose="020B0604020202020204" pitchFamily="34" charset="0"/>
                <a:cs typeface="Arial" panose="020B0604020202020204" pitchFamily="34" charset="0"/>
              </a:rPr>
              <a:t>Architecture et contenu du </a:t>
            </a:r>
            <a:r>
              <a:rPr lang="fr-FR" sz="1600" dirty="0">
                <a:solidFill>
                  <a:schemeClr val="tx2"/>
                </a:solidFill>
                <a:latin typeface="Arial" panose="020B0604020202020204" pitchFamily="34" charset="0"/>
                <a:cs typeface="Arial" panose="020B0604020202020204" pitchFamily="34" charset="0"/>
              </a:rPr>
              <a:t>Programme </a:t>
            </a:r>
            <a:r>
              <a:rPr lang="fr-FR" sz="1600" dirty="0" smtClean="0">
                <a:solidFill>
                  <a:schemeClr val="tx2"/>
                </a:solidFill>
                <a:latin typeface="Arial" panose="020B0604020202020204" pitchFamily="34" charset="0"/>
                <a:cs typeface="Arial" panose="020B0604020202020204" pitchFamily="34" charset="0"/>
              </a:rPr>
              <a:t>régional FEDER-FSE+-FTJ 2021/2027</a:t>
            </a:r>
          </a:p>
          <a:p>
            <a:pPr marL="342900" indent="-342900">
              <a:buFont typeface="+mj-lt"/>
              <a:buAutoNum type="arabicPeriod"/>
            </a:pPr>
            <a:r>
              <a:rPr lang="fr-FR" sz="1600" dirty="0" smtClean="0">
                <a:solidFill>
                  <a:schemeClr val="tx2"/>
                </a:solidFill>
                <a:latin typeface="Arial" panose="020B0604020202020204" pitchFamily="34" charset="0"/>
                <a:cs typeface="Arial" panose="020B0604020202020204" pitchFamily="34" charset="0"/>
              </a:rPr>
              <a:t>Présentation de l’Objectif stratégique 4 (OS4) FSE+ : Focus sur la priorité </a:t>
            </a:r>
            <a:r>
              <a:rPr lang="fr-FR" sz="1600" dirty="0">
                <a:solidFill>
                  <a:schemeClr val="tx2"/>
                </a:solidFill>
                <a:latin typeface="Arial" panose="020B0604020202020204" pitchFamily="34" charset="0"/>
                <a:cs typeface="Arial" panose="020B0604020202020204" pitchFamily="34" charset="0"/>
              </a:rPr>
              <a:t>9</a:t>
            </a:r>
            <a:r>
              <a:rPr lang="fr-FR" sz="1600" dirty="0" smtClean="0">
                <a:solidFill>
                  <a:schemeClr val="tx2"/>
                </a:solidFill>
                <a:latin typeface="Arial" panose="020B0604020202020204" pitchFamily="34" charset="0"/>
                <a:cs typeface="Arial" panose="020B0604020202020204" pitchFamily="34" charset="0"/>
              </a:rPr>
              <a:t> « orientation et découverte des métiers et </a:t>
            </a:r>
            <a:r>
              <a:rPr lang="fr-FR" sz="1600" dirty="0">
                <a:solidFill>
                  <a:schemeClr val="tx2"/>
                </a:solidFill>
                <a:latin typeface="Arial" panose="020B0604020202020204" pitchFamily="34" charset="0"/>
                <a:cs typeface="Arial" panose="020B0604020202020204" pitchFamily="34" charset="0"/>
              </a:rPr>
              <a:t>des formations » </a:t>
            </a:r>
          </a:p>
          <a:p>
            <a:pPr marL="342900" indent="-342900">
              <a:buFont typeface="+mj-lt"/>
              <a:buAutoNum type="arabicPeriod"/>
            </a:pPr>
            <a:r>
              <a:rPr lang="fr-FR" sz="1600" dirty="0">
                <a:solidFill>
                  <a:schemeClr val="tx2"/>
                </a:solidFill>
                <a:latin typeface="Arial" panose="020B0604020202020204" pitchFamily="34" charset="0"/>
                <a:cs typeface="Arial" panose="020B0604020202020204" pitchFamily="34" charset="0"/>
              </a:rPr>
              <a:t>Présentation de l’appel à projets régional</a:t>
            </a:r>
          </a:p>
          <a:p>
            <a:pPr marL="342900" indent="-342900">
              <a:buFont typeface="+mj-lt"/>
              <a:buAutoNum type="arabicPeriod"/>
            </a:pPr>
            <a:r>
              <a:rPr lang="fr-FR" sz="1600" dirty="0" smtClean="0">
                <a:solidFill>
                  <a:srgbClr val="243D71"/>
                </a:solidFill>
                <a:latin typeface="Arial" panose="020B0604020202020204" pitchFamily="34" charset="0"/>
                <a:cs typeface="Arial" panose="020B0604020202020204" pitchFamily="34" charset="0"/>
              </a:rPr>
              <a:t>Modalités </a:t>
            </a:r>
            <a:r>
              <a:rPr lang="fr-FR" sz="1600" dirty="0">
                <a:solidFill>
                  <a:srgbClr val="243D71"/>
                </a:solidFill>
                <a:latin typeface="Arial" panose="020B0604020202020204" pitchFamily="34" charset="0"/>
                <a:cs typeface="Arial" panose="020B0604020202020204" pitchFamily="34" charset="0"/>
              </a:rPr>
              <a:t>de gestion du FSE+</a:t>
            </a:r>
          </a:p>
          <a:p>
            <a:pPr marL="342900" indent="-342900">
              <a:buFont typeface="+mj-lt"/>
              <a:buAutoNum type="arabicPeriod"/>
            </a:pPr>
            <a:r>
              <a:rPr lang="fr-FR" sz="1600" dirty="0" smtClean="0">
                <a:solidFill>
                  <a:schemeClr val="tx2"/>
                </a:solidFill>
                <a:latin typeface="Arial" panose="020B0604020202020204" pitchFamily="34" charset="0"/>
                <a:cs typeface="Arial" panose="020B0604020202020204" pitchFamily="34" charset="0"/>
              </a:rPr>
              <a:t>Calendrier et </a:t>
            </a:r>
            <a:r>
              <a:rPr lang="fr-FR" sz="1600" dirty="0">
                <a:solidFill>
                  <a:schemeClr val="tx2"/>
                </a:solidFill>
                <a:latin typeface="Arial" panose="020B0604020202020204" pitchFamily="34" charset="0"/>
                <a:cs typeface="Arial" panose="020B0604020202020204" pitchFamily="34" charset="0"/>
              </a:rPr>
              <a:t>étapes à venir</a:t>
            </a:r>
          </a:p>
        </p:txBody>
      </p:sp>
    </p:spTree>
    <p:extLst>
      <p:ext uri="{BB962C8B-B14F-4D97-AF65-F5344CB8AC3E}">
        <p14:creationId xmlns:p14="http://schemas.microsoft.com/office/powerpoint/2010/main" val="3068465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76943" y="1743553"/>
            <a:ext cx="11615057" cy="1138773"/>
          </a:xfrm>
          <a:prstGeom prst="rect">
            <a:avLst/>
          </a:prstGeom>
          <a:noFill/>
        </p:spPr>
        <p:txBody>
          <a:bodyPr wrap="square" rtlCol="0">
            <a:spAutoFit/>
          </a:bodyPr>
          <a:lstStyle/>
          <a:p>
            <a:r>
              <a:rPr lang="fr-FR" sz="2400" b="1" dirty="0" smtClean="0">
                <a:solidFill>
                  <a:srgbClr val="243D71"/>
                </a:solidFill>
                <a:latin typeface="Arial" panose="020B0604020202020204" pitchFamily="34" charset="0"/>
                <a:cs typeface="Arial" panose="020B0604020202020204" pitchFamily="34" charset="0"/>
              </a:rPr>
              <a:t>Exemple du </a:t>
            </a:r>
            <a:r>
              <a:rPr lang="fr-FR" sz="2400" b="1" dirty="0">
                <a:solidFill>
                  <a:srgbClr val="243D71"/>
                </a:solidFill>
                <a:latin typeface="Arial" panose="020B0604020202020204" pitchFamily="34" charset="0"/>
                <a:cs typeface="Arial" panose="020B0604020202020204" pitchFamily="34" charset="0"/>
              </a:rPr>
              <a:t>f</a:t>
            </a:r>
            <a:r>
              <a:rPr lang="fr-FR" sz="2400" b="1" dirty="0" smtClean="0">
                <a:solidFill>
                  <a:srgbClr val="243D71"/>
                </a:solidFill>
                <a:latin typeface="Arial" panose="020B0604020202020204" pitchFamily="34" charset="0"/>
                <a:cs typeface="Arial" panose="020B0604020202020204" pitchFamily="34" charset="0"/>
              </a:rPr>
              <a:t>orfait </a:t>
            </a:r>
            <a:r>
              <a:rPr lang="fr-FR" sz="2400" b="1" dirty="0">
                <a:solidFill>
                  <a:srgbClr val="243D71"/>
                </a:solidFill>
                <a:latin typeface="Arial" panose="020B0604020202020204" pitchFamily="34" charset="0"/>
                <a:cs typeface="Arial" panose="020B0604020202020204" pitchFamily="34" charset="0"/>
              </a:rPr>
              <a:t>couvrant toutes les dépenses autres que les dépenses de personnel </a:t>
            </a:r>
            <a:r>
              <a:rPr lang="fr-FR" sz="2400" b="1" dirty="0" smtClean="0">
                <a:solidFill>
                  <a:srgbClr val="243D71"/>
                </a:solidFill>
                <a:latin typeface="Arial" panose="020B0604020202020204" pitchFamily="34" charset="0"/>
                <a:cs typeface="Arial" panose="020B0604020202020204" pitchFamily="34" charset="0"/>
                <a:sym typeface="Wingdings" panose="05000000000000000000" pitchFamily="2" charset="2"/>
              </a:rPr>
              <a:t> </a:t>
            </a:r>
            <a:r>
              <a:rPr lang="fr-FR" sz="2400" b="1" dirty="0">
                <a:solidFill>
                  <a:srgbClr val="92D050"/>
                </a:solidFill>
                <a:sym typeface="Wingdings" panose="05000000000000000000" pitchFamily="2" charset="2"/>
              </a:rPr>
              <a:t>Taux forfaitaire à 40</a:t>
            </a:r>
            <a:r>
              <a:rPr lang="fr-FR" sz="2400" b="1" dirty="0" smtClean="0">
                <a:solidFill>
                  <a:srgbClr val="92D050"/>
                </a:solidFill>
                <a:sym typeface="Wingdings" panose="05000000000000000000" pitchFamily="2" charset="2"/>
              </a:rPr>
              <a:t>% (art.56 du règlement UE)</a:t>
            </a:r>
            <a:endParaRPr lang="fr-FR" sz="2400" b="1" dirty="0">
              <a:solidFill>
                <a:srgbClr val="92D050"/>
              </a:solidFill>
            </a:endParaRPr>
          </a:p>
          <a:p>
            <a:endParaRPr lang="fr-FR" sz="2000" b="1" dirty="0" smtClean="0">
              <a:solidFill>
                <a:srgbClr val="243D7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216479" y="2940505"/>
            <a:ext cx="3924300" cy="1847850"/>
          </a:xfrm>
          <a:prstGeom prst="rect">
            <a:avLst/>
          </a:prstGeom>
        </p:spPr>
      </p:pic>
      <p:pic>
        <p:nvPicPr>
          <p:cNvPr id="5" name="Image 4"/>
          <p:cNvPicPr>
            <a:picLocks noChangeAspect="1"/>
          </p:cNvPicPr>
          <p:nvPr/>
        </p:nvPicPr>
        <p:blipFill>
          <a:blip r:embed="rId3"/>
          <a:stretch>
            <a:fillRect/>
          </a:stretch>
        </p:blipFill>
        <p:spPr>
          <a:xfrm>
            <a:off x="5944620" y="3205842"/>
            <a:ext cx="3952875" cy="990600"/>
          </a:xfrm>
          <a:prstGeom prst="rect">
            <a:avLst/>
          </a:prstGeom>
        </p:spPr>
      </p:pic>
      <p:sp>
        <p:nvSpPr>
          <p:cNvPr id="6" name="Rectangle à coins arrondis 5"/>
          <p:cNvSpPr/>
          <p:nvPr/>
        </p:nvSpPr>
        <p:spPr>
          <a:xfrm>
            <a:off x="5973195" y="3581398"/>
            <a:ext cx="3924300" cy="283032"/>
          </a:xfrm>
          <a:prstGeom prst="roundRect">
            <a:avLst/>
          </a:prstGeom>
          <a:noFill/>
          <a:ln w="3810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7" name="Connecteur droit avec flèche 6"/>
          <p:cNvCxnSpPr/>
          <p:nvPr/>
        </p:nvCxnSpPr>
        <p:spPr>
          <a:xfrm>
            <a:off x="5239771" y="3744685"/>
            <a:ext cx="605857"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1265975" y="3461657"/>
            <a:ext cx="3874804" cy="1101967"/>
          </a:xfrm>
          <a:prstGeom prst="roundRect">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0" name="ZoneTexte 9"/>
          <p:cNvSpPr txBox="1"/>
          <p:nvPr/>
        </p:nvSpPr>
        <p:spPr>
          <a:xfrm>
            <a:off x="1034144" y="5050972"/>
            <a:ext cx="10896599" cy="830997"/>
          </a:xfrm>
          <a:prstGeom prst="rect">
            <a:avLst/>
          </a:prstGeom>
          <a:noFill/>
        </p:spPr>
        <p:txBody>
          <a:bodyPr wrap="square" rtlCol="0">
            <a:spAutoFit/>
          </a:bodyPr>
          <a:lstStyle/>
          <a:p>
            <a:r>
              <a:rPr lang="fr-FR" sz="1600" b="1" dirty="0" smtClean="0">
                <a:solidFill>
                  <a:srgbClr val="243D71"/>
                </a:solidFill>
                <a:latin typeface="Arial" panose="020B0604020202020204" pitchFamily="34" charset="0"/>
                <a:cs typeface="Arial" panose="020B0604020202020204" pitchFamily="34" charset="0"/>
              </a:rPr>
              <a:t>Application </a:t>
            </a:r>
            <a:r>
              <a:rPr lang="fr-FR" sz="1600" b="1" dirty="0">
                <a:solidFill>
                  <a:srgbClr val="243D71"/>
                </a:solidFill>
                <a:latin typeface="Arial" panose="020B0604020202020204" pitchFamily="34" charset="0"/>
                <a:cs typeface="Arial" panose="020B0604020202020204" pitchFamily="34" charset="0"/>
              </a:rPr>
              <a:t>du forfait de 40% sur les dépenses de personnel = toutes les autres dépenses du dossier. </a:t>
            </a:r>
            <a:endParaRPr lang="fr-FR" sz="1600" b="1" dirty="0" smtClean="0">
              <a:solidFill>
                <a:srgbClr val="243D71"/>
              </a:solidFill>
              <a:latin typeface="Arial" panose="020B0604020202020204" pitchFamily="34" charset="0"/>
              <a:cs typeface="Arial" panose="020B0604020202020204" pitchFamily="34" charset="0"/>
            </a:endParaRPr>
          </a:p>
          <a:p>
            <a:r>
              <a:rPr lang="fr-FR" sz="1600" b="1" dirty="0" smtClean="0">
                <a:solidFill>
                  <a:srgbClr val="243D71"/>
                </a:solidFill>
                <a:latin typeface="Arial" panose="020B0604020202020204" pitchFamily="34" charset="0"/>
                <a:cs typeface="Arial" panose="020B0604020202020204" pitchFamily="34" charset="0"/>
              </a:rPr>
              <a:t>Ces </a:t>
            </a:r>
            <a:r>
              <a:rPr lang="fr-FR" sz="1600" b="1" dirty="0">
                <a:solidFill>
                  <a:srgbClr val="243D71"/>
                </a:solidFill>
                <a:latin typeface="Arial" panose="020B0604020202020204" pitchFamily="34" charset="0"/>
                <a:cs typeface="Arial" panose="020B0604020202020204" pitchFamily="34" charset="0"/>
              </a:rPr>
              <a:t>autres dépenses n’auront plus à être justifiées par des factures lors de la demande de paiement. </a:t>
            </a:r>
          </a:p>
          <a:p>
            <a:r>
              <a:rPr lang="fr-FR" sz="1600" b="1" dirty="0" smtClean="0">
                <a:solidFill>
                  <a:srgbClr val="243D71"/>
                </a:solidFill>
                <a:latin typeface="Arial" panose="020B0604020202020204" pitchFamily="34" charset="0"/>
                <a:cs typeface="Arial" panose="020B0604020202020204" pitchFamily="34" charset="0"/>
              </a:rPr>
              <a:t>Les pièces justificatives concernant les dépenses de personnel seront par contre à fournir.  </a:t>
            </a:r>
            <a:endParaRPr lang="fr-FR" sz="1600" b="1" dirty="0">
              <a:solidFill>
                <a:srgbClr val="243D71"/>
              </a:solidFill>
              <a:latin typeface="Arial" panose="020B0604020202020204" pitchFamily="34" charset="0"/>
              <a:cs typeface="Arial" panose="020B0604020202020204" pitchFamily="34" charset="0"/>
            </a:endParaRPr>
          </a:p>
        </p:txBody>
      </p:sp>
      <p:cxnSp>
        <p:nvCxnSpPr>
          <p:cNvPr id="14" name="Connecteur droit avec flèche 13"/>
          <p:cNvCxnSpPr/>
          <p:nvPr/>
        </p:nvCxnSpPr>
        <p:spPr>
          <a:xfrm>
            <a:off x="229280" y="5229225"/>
            <a:ext cx="695325"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576823" y="746790"/>
            <a:ext cx="5181601" cy="1107996"/>
          </a:xfrm>
          <a:prstGeom prst="rect">
            <a:avLst/>
          </a:prstGeom>
          <a:noFill/>
        </p:spPr>
        <p:txBody>
          <a:bodyPr wrap="square" rtlCol="0">
            <a:spAutoFit/>
          </a:bodyPr>
          <a:lstStyle/>
          <a:p>
            <a:pPr algn="r"/>
            <a:r>
              <a:rPr lang="fr-FR" sz="2400" b="1" dirty="0" smtClean="0">
                <a:solidFill>
                  <a:srgbClr val="0D3F96"/>
                </a:solidFill>
              </a:rPr>
              <a:t>Les </a:t>
            </a:r>
            <a:r>
              <a:rPr lang="fr-FR" sz="2400" b="1" dirty="0">
                <a:solidFill>
                  <a:srgbClr val="0D3F96"/>
                </a:solidFill>
              </a:rPr>
              <a:t>Options de Coûts Simplifiés (OCS</a:t>
            </a:r>
            <a:r>
              <a:rPr lang="fr-FR" sz="2400" b="1" dirty="0" smtClean="0">
                <a:solidFill>
                  <a:srgbClr val="0D3F96"/>
                </a:solidFill>
              </a:rPr>
              <a:t>)</a:t>
            </a:r>
          </a:p>
          <a:p>
            <a:pPr algn="r"/>
            <a:r>
              <a:rPr lang="fr-FR" sz="2400" b="1" dirty="0" smtClean="0">
                <a:solidFill>
                  <a:srgbClr val="0D3F96"/>
                </a:solidFill>
              </a:rPr>
              <a:t>LE FORFAIT</a:t>
            </a:r>
            <a:endParaRPr lang="fr-FR" sz="2400" b="1" dirty="0">
              <a:solidFill>
                <a:srgbClr val="0D3F96"/>
              </a:solidFill>
            </a:endParaRPr>
          </a:p>
          <a:p>
            <a:endParaRPr lang="fr-FR" dirty="0"/>
          </a:p>
        </p:txBody>
      </p:sp>
      <p:sp>
        <p:nvSpPr>
          <p:cNvPr id="8" name="Flèche courbée vers la gauche 7"/>
          <p:cNvSpPr/>
          <p:nvPr/>
        </p:nvSpPr>
        <p:spPr>
          <a:xfrm>
            <a:off x="9996487" y="3325091"/>
            <a:ext cx="491404" cy="539339"/>
          </a:xfrm>
          <a:prstGeom prst="curved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11" name="ZoneTexte 10"/>
          <p:cNvSpPr txBox="1"/>
          <p:nvPr/>
        </p:nvSpPr>
        <p:spPr>
          <a:xfrm>
            <a:off x="10586883" y="3325091"/>
            <a:ext cx="1052945" cy="461665"/>
          </a:xfrm>
          <a:prstGeom prst="rect">
            <a:avLst/>
          </a:prstGeom>
          <a:noFill/>
        </p:spPr>
        <p:txBody>
          <a:bodyPr wrap="square" rtlCol="0">
            <a:spAutoFit/>
          </a:bodyPr>
          <a:lstStyle/>
          <a:p>
            <a:r>
              <a:rPr lang="fr-FR" sz="2400" b="1" dirty="0" smtClean="0">
                <a:solidFill>
                  <a:srgbClr val="92D050"/>
                </a:solidFill>
              </a:rPr>
              <a:t>x 40 %</a:t>
            </a:r>
            <a:endParaRPr lang="fr-FR" sz="2400" b="1" dirty="0">
              <a:solidFill>
                <a:srgbClr val="92D050"/>
              </a:solidFill>
            </a:endParaRPr>
          </a:p>
        </p:txBody>
      </p:sp>
    </p:spTree>
    <p:extLst>
      <p:ext uri="{BB962C8B-B14F-4D97-AF65-F5344CB8AC3E}">
        <p14:creationId xmlns:p14="http://schemas.microsoft.com/office/powerpoint/2010/main" val="220254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76943" y="1743553"/>
            <a:ext cx="11615057" cy="769441"/>
          </a:xfrm>
          <a:prstGeom prst="rect">
            <a:avLst/>
          </a:prstGeom>
          <a:noFill/>
        </p:spPr>
        <p:txBody>
          <a:bodyPr wrap="square" rtlCol="0">
            <a:spAutoFit/>
          </a:bodyPr>
          <a:lstStyle/>
          <a:p>
            <a:r>
              <a:rPr lang="fr-FR" sz="2400" b="1" dirty="0" smtClean="0">
                <a:solidFill>
                  <a:srgbClr val="243D71"/>
                </a:solidFill>
                <a:latin typeface="Arial" panose="020B0604020202020204" pitchFamily="34" charset="0"/>
                <a:cs typeface="Arial" panose="020B0604020202020204" pitchFamily="34" charset="0"/>
              </a:rPr>
              <a:t>Exemple du </a:t>
            </a:r>
            <a:r>
              <a:rPr lang="fr-FR" sz="2400" b="1" dirty="0">
                <a:solidFill>
                  <a:srgbClr val="243D71"/>
                </a:solidFill>
                <a:latin typeface="Arial" panose="020B0604020202020204" pitchFamily="34" charset="0"/>
                <a:cs typeface="Arial" panose="020B0604020202020204" pitchFamily="34" charset="0"/>
              </a:rPr>
              <a:t>f</a:t>
            </a:r>
            <a:r>
              <a:rPr lang="fr-FR" sz="2400" b="1" dirty="0" smtClean="0">
                <a:solidFill>
                  <a:srgbClr val="243D71"/>
                </a:solidFill>
                <a:latin typeface="Arial" panose="020B0604020202020204" pitchFamily="34" charset="0"/>
                <a:cs typeface="Arial" panose="020B0604020202020204" pitchFamily="34" charset="0"/>
              </a:rPr>
              <a:t>orfait </a:t>
            </a:r>
            <a:r>
              <a:rPr lang="fr-FR" sz="2400" b="1" dirty="0">
                <a:solidFill>
                  <a:srgbClr val="243D71"/>
                </a:solidFill>
                <a:latin typeface="Arial" panose="020B0604020202020204" pitchFamily="34" charset="0"/>
                <a:cs typeface="Arial" panose="020B0604020202020204" pitchFamily="34" charset="0"/>
              </a:rPr>
              <a:t>couvrant toutes </a:t>
            </a:r>
            <a:r>
              <a:rPr lang="fr-FR" sz="2400" b="1" dirty="0" smtClean="0">
                <a:solidFill>
                  <a:srgbClr val="243D71"/>
                </a:solidFill>
                <a:latin typeface="Arial" panose="020B0604020202020204" pitchFamily="34" charset="0"/>
                <a:cs typeface="Arial" panose="020B0604020202020204" pitchFamily="34" charset="0"/>
              </a:rPr>
              <a:t>les coûts indirects</a:t>
            </a:r>
            <a:r>
              <a:rPr lang="fr-FR" sz="2400" b="1" dirty="0" smtClean="0">
                <a:solidFill>
                  <a:srgbClr val="243D71"/>
                </a:solidFill>
                <a:latin typeface="Arial" panose="020B0604020202020204" pitchFamily="34" charset="0"/>
                <a:cs typeface="Arial" panose="020B0604020202020204" pitchFamily="34" charset="0"/>
                <a:sym typeface="Wingdings" panose="05000000000000000000" pitchFamily="2" charset="2"/>
              </a:rPr>
              <a:t> </a:t>
            </a:r>
            <a:r>
              <a:rPr lang="fr-FR" sz="2400" b="1" dirty="0">
                <a:solidFill>
                  <a:srgbClr val="92D050"/>
                </a:solidFill>
                <a:sym typeface="Wingdings" panose="05000000000000000000" pitchFamily="2" charset="2"/>
              </a:rPr>
              <a:t>Taux forfaitaire à </a:t>
            </a:r>
            <a:r>
              <a:rPr lang="fr-FR" sz="2400" b="1" dirty="0" smtClean="0">
                <a:solidFill>
                  <a:srgbClr val="92D050"/>
                </a:solidFill>
                <a:sym typeface="Wingdings" panose="05000000000000000000" pitchFamily="2" charset="2"/>
              </a:rPr>
              <a:t>15%</a:t>
            </a:r>
            <a:endParaRPr lang="fr-FR" sz="2400" b="1" dirty="0">
              <a:solidFill>
                <a:srgbClr val="92D050"/>
              </a:solidFill>
            </a:endParaRPr>
          </a:p>
          <a:p>
            <a:r>
              <a:rPr lang="fr-FR" sz="2000" b="1" dirty="0">
                <a:solidFill>
                  <a:srgbClr val="92D050"/>
                </a:solidFill>
                <a:sym typeface="Wingdings" panose="05000000000000000000" pitchFamily="2" charset="2"/>
              </a:rPr>
              <a:t>(</a:t>
            </a:r>
            <a:r>
              <a:rPr lang="fr-FR" sz="2000" b="1" dirty="0" smtClean="0">
                <a:solidFill>
                  <a:srgbClr val="92D050"/>
                </a:solidFill>
                <a:sym typeface="Wingdings" panose="05000000000000000000" pitchFamily="2" charset="2"/>
              </a:rPr>
              <a:t>art.54b </a:t>
            </a:r>
            <a:r>
              <a:rPr lang="fr-FR" sz="2000" b="1" dirty="0">
                <a:solidFill>
                  <a:srgbClr val="92D050"/>
                </a:solidFill>
                <a:sym typeface="Wingdings" panose="05000000000000000000" pitchFamily="2" charset="2"/>
              </a:rPr>
              <a:t>du règlement UE</a:t>
            </a:r>
            <a:r>
              <a:rPr lang="fr-FR" sz="2000" b="1" dirty="0" smtClean="0">
                <a:solidFill>
                  <a:srgbClr val="92D050"/>
                </a:solidFill>
                <a:sym typeface="Wingdings" panose="05000000000000000000" pitchFamily="2" charset="2"/>
              </a:rPr>
              <a:t>)</a:t>
            </a:r>
            <a:endParaRPr lang="fr-FR" sz="2000" b="1" dirty="0" smtClean="0">
              <a:solidFill>
                <a:srgbClr val="243D71"/>
              </a:solidFill>
              <a:latin typeface="Arial" panose="020B0604020202020204" pitchFamily="34" charset="0"/>
              <a:cs typeface="Arial" panose="020B0604020202020204" pitchFamily="34" charset="0"/>
            </a:endParaRPr>
          </a:p>
        </p:txBody>
      </p:sp>
      <p:sp>
        <p:nvSpPr>
          <p:cNvPr id="6" name="Rectangle à coins arrondis 5"/>
          <p:cNvSpPr/>
          <p:nvPr/>
        </p:nvSpPr>
        <p:spPr>
          <a:xfrm>
            <a:off x="854257" y="3640541"/>
            <a:ext cx="1925887" cy="303386"/>
          </a:xfrm>
          <a:prstGeom prst="roundRect">
            <a:avLst>
              <a:gd name="adj" fmla="val 50000"/>
            </a:avLst>
          </a:prstGeom>
          <a:noFill/>
          <a:ln w="3810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0" name="ZoneTexte 9"/>
          <p:cNvSpPr txBox="1"/>
          <p:nvPr/>
        </p:nvSpPr>
        <p:spPr>
          <a:xfrm>
            <a:off x="1031359" y="4690616"/>
            <a:ext cx="10896599" cy="1138773"/>
          </a:xfrm>
          <a:prstGeom prst="rect">
            <a:avLst/>
          </a:prstGeom>
          <a:noFill/>
        </p:spPr>
        <p:txBody>
          <a:bodyPr wrap="square" rtlCol="0">
            <a:spAutoFit/>
          </a:bodyPr>
          <a:lstStyle/>
          <a:p>
            <a:r>
              <a:rPr lang="fr-FR" sz="1600" b="1" dirty="0" smtClean="0">
                <a:solidFill>
                  <a:srgbClr val="243D71"/>
                </a:solidFill>
                <a:latin typeface="Arial" panose="020B0604020202020204" pitchFamily="34" charset="0"/>
                <a:cs typeface="Arial" panose="020B0604020202020204" pitchFamily="34" charset="0"/>
              </a:rPr>
              <a:t>Application </a:t>
            </a:r>
            <a:r>
              <a:rPr lang="fr-FR" sz="1600" b="1" dirty="0">
                <a:solidFill>
                  <a:srgbClr val="243D71"/>
                </a:solidFill>
                <a:latin typeface="Arial" panose="020B0604020202020204" pitchFamily="34" charset="0"/>
                <a:cs typeface="Arial" panose="020B0604020202020204" pitchFamily="34" charset="0"/>
              </a:rPr>
              <a:t>du </a:t>
            </a:r>
            <a:r>
              <a:rPr lang="fr-FR" sz="1600" b="1" dirty="0" smtClean="0">
                <a:solidFill>
                  <a:srgbClr val="243D71"/>
                </a:solidFill>
                <a:latin typeface="Arial" panose="020B0604020202020204" pitchFamily="34" charset="0"/>
                <a:cs typeface="Arial" panose="020B0604020202020204" pitchFamily="34" charset="0"/>
              </a:rPr>
              <a:t>forfait de 15% sur les dépenses de personnel = coûts indirects du projet</a:t>
            </a:r>
          </a:p>
          <a:p>
            <a:endParaRPr lang="fr-FR" sz="1600" b="1" dirty="0" smtClean="0">
              <a:solidFill>
                <a:srgbClr val="243D71"/>
              </a:solidFill>
              <a:latin typeface="Arial" panose="020B0604020202020204" pitchFamily="34" charset="0"/>
              <a:cs typeface="Arial" panose="020B0604020202020204" pitchFamily="34" charset="0"/>
            </a:endParaRPr>
          </a:p>
          <a:p>
            <a:r>
              <a:rPr lang="fr-FR" sz="1600" b="1" dirty="0" smtClean="0">
                <a:solidFill>
                  <a:srgbClr val="243D71"/>
                </a:solidFill>
                <a:latin typeface="Arial" panose="020B0604020202020204" pitchFamily="34" charset="0"/>
                <a:cs typeface="Arial" panose="020B0604020202020204" pitchFamily="34" charset="0"/>
              </a:rPr>
              <a:t>Exemple de charges indirectes : </a:t>
            </a:r>
            <a:r>
              <a:rPr lang="fr-FR" b="1" dirty="0">
                <a:solidFill>
                  <a:srgbClr val="92D050"/>
                </a:solidFill>
              </a:rPr>
              <a:t>frais de gestion, de recrutement, honoraires du comptable, fournitures de bureau, facture téléphone, énergie, frais de reprographie, impression, salaires des agents de nettoyage, sécurité…</a:t>
            </a:r>
          </a:p>
        </p:txBody>
      </p:sp>
      <p:cxnSp>
        <p:nvCxnSpPr>
          <p:cNvPr id="14" name="Connecteur droit avec flèche 13"/>
          <p:cNvCxnSpPr/>
          <p:nvPr/>
        </p:nvCxnSpPr>
        <p:spPr>
          <a:xfrm>
            <a:off x="229280" y="5229225"/>
            <a:ext cx="695325"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576823" y="746790"/>
            <a:ext cx="5181601" cy="1107996"/>
          </a:xfrm>
          <a:prstGeom prst="rect">
            <a:avLst/>
          </a:prstGeom>
          <a:noFill/>
        </p:spPr>
        <p:txBody>
          <a:bodyPr wrap="square" rtlCol="0">
            <a:spAutoFit/>
          </a:bodyPr>
          <a:lstStyle/>
          <a:p>
            <a:pPr algn="r"/>
            <a:r>
              <a:rPr lang="fr-FR" sz="2400" b="1" dirty="0" smtClean="0">
                <a:solidFill>
                  <a:srgbClr val="0D3F96"/>
                </a:solidFill>
              </a:rPr>
              <a:t>Les </a:t>
            </a:r>
            <a:r>
              <a:rPr lang="fr-FR" sz="2400" b="1" dirty="0">
                <a:solidFill>
                  <a:srgbClr val="0D3F96"/>
                </a:solidFill>
              </a:rPr>
              <a:t>Options de Coûts Simplifiés (OCS</a:t>
            </a:r>
            <a:r>
              <a:rPr lang="fr-FR" sz="2400" b="1" dirty="0" smtClean="0">
                <a:solidFill>
                  <a:srgbClr val="0D3F96"/>
                </a:solidFill>
              </a:rPr>
              <a:t>)</a:t>
            </a:r>
          </a:p>
          <a:p>
            <a:pPr algn="r"/>
            <a:r>
              <a:rPr lang="fr-FR" sz="2400" b="1" dirty="0" smtClean="0">
                <a:solidFill>
                  <a:srgbClr val="0D3F96"/>
                </a:solidFill>
              </a:rPr>
              <a:t>LE FORFAIT</a:t>
            </a:r>
            <a:endParaRPr lang="fr-FR" sz="2400" b="1" dirty="0">
              <a:solidFill>
                <a:srgbClr val="0D3F96"/>
              </a:solidFill>
            </a:endParaRPr>
          </a:p>
          <a:p>
            <a:endParaRPr lang="fr-FR" dirty="0"/>
          </a:p>
        </p:txBody>
      </p:sp>
      <p:graphicFrame>
        <p:nvGraphicFramePr>
          <p:cNvPr id="12" name="Tableau 11"/>
          <p:cNvGraphicFramePr>
            <a:graphicFrameLocks noGrp="1"/>
          </p:cNvGraphicFramePr>
          <p:nvPr>
            <p:extLst>
              <p:ext uri="{D42A27DB-BD31-4B8C-83A1-F6EECF244321}">
                <p14:modId xmlns:p14="http://schemas.microsoft.com/office/powerpoint/2010/main" val="1125465855"/>
              </p:ext>
            </p:extLst>
          </p:nvPr>
        </p:nvGraphicFramePr>
        <p:xfrm>
          <a:off x="1031359" y="3169218"/>
          <a:ext cx="3583615" cy="1190130"/>
        </p:xfrm>
        <a:graphic>
          <a:graphicData uri="http://schemas.openxmlformats.org/drawingml/2006/table">
            <a:tbl>
              <a:tblPr/>
              <a:tblGrid>
                <a:gridCol w="2656084">
                  <a:extLst>
                    <a:ext uri="{9D8B030D-6E8A-4147-A177-3AD203B41FA5}">
                      <a16:colId xmlns:a16="http://schemas.microsoft.com/office/drawing/2014/main" val="3337474023"/>
                    </a:ext>
                  </a:extLst>
                </a:gridCol>
                <a:gridCol w="927531">
                  <a:extLst>
                    <a:ext uri="{9D8B030D-6E8A-4147-A177-3AD203B41FA5}">
                      <a16:colId xmlns:a16="http://schemas.microsoft.com/office/drawing/2014/main" val="3918272074"/>
                    </a:ext>
                  </a:extLst>
                </a:gridCol>
              </a:tblGrid>
              <a:tr h="396710">
                <a:tc>
                  <a:txBody>
                    <a:bodyPr/>
                    <a:lstStyle/>
                    <a:p>
                      <a:pPr algn="l" fontAlgn="b"/>
                      <a:r>
                        <a:rPr lang="fr-FR" sz="2000" b="0" i="0" u="none" strike="noStrike" dirty="0">
                          <a:solidFill>
                            <a:srgbClr val="000000"/>
                          </a:solidFill>
                          <a:effectLst/>
                          <a:latin typeface="Calibri" panose="020F0502020204030204" pitchFamily="34" charset="0"/>
                        </a:rPr>
                        <a:t>Dépenses de personnel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630 635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420591"/>
                  </a:ext>
                </a:extLst>
              </a:tr>
              <a:tr h="396710">
                <a:tc>
                  <a:txBody>
                    <a:bodyPr/>
                    <a:lstStyle/>
                    <a:p>
                      <a:pPr algn="l" fontAlgn="b"/>
                      <a:r>
                        <a:rPr lang="fr-FR" sz="2000" b="0" i="0" u="none" strike="noStrike" dirty="0" smtClean="0">
                          <a:solidFill>
                            <a:srgbClr val="000000"/>
                          </a:solidFill>
                          <a:effectLst/>
                          <a:latin typeface="Calibri" panose="020F0502020204030204" pitchFamily="34" charset="0"/>
                        </a:rPr>
                        <a:t>Coûts indirects</a:t>
                      </a:r>
                      <a:endParaRPr lang="fr-FR" sz="20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94 595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939183"/>
                  </a:ext>
                </a:extLst>
              </a:tr>
              <a:tr h="396710">
                <a:tc>
                  <a:txBody>
                    <a:bodyPr/>
                    <a:lstStyle/>
                    <a:p>
                      <a:pPr algn="l" fontAlgn="b"/>
                      <a:r>
                        <a:rPr lang="fr-FR" sz="2000" b="0" i="0" u="none" strike="noStrike" dirty="0" smtClean="0">
                          <a:solidFill>
                            <a:srgbClr val="000000"/>
                          </a:solidFill>
                          <a:effectLst/>
                          <a:latin typeface="Calibri" panose="020F0502020204030204" pitchFamily="34" charset="0"/>
                        </a:rPr>
                        <a:t>Coût </a:t>
                      </a:r>
                      <a:r>
                        <a:rPr lang="fr-FR" sz="2000" b="0" i="0" u="none" strike="noStrike" dirty="0">
                          <a:solidFill>
                            <a:srgbClr val="000000"/>
                          </a:solidFill>
                          <a:effectLst/>
                          <a:latin typeface="Calibri" panose="020F0502020204030204" pitchFamily="34" charset="0"/>
                        </a:rPr>
                        <a:t>total du projet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725 230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386734"/>
                  </a:ext>
                </a:extLst>
              </a:tr>
            </a:tbl>
          </a:graphicData>
        </a:graphic>
      </p:graphicFrame>
      <p:sp>
        <p:nvSpPr>
          <p:cNvPr id="16" name="Flèche courbée vers la gauche 15"/>
          <p:cNvSpPr/>
          <p:nvPr/>
        </p:nvSpPr>
        <p:spPr>
          <a:xfrm>
            <a:off x="4698871" y="3311728"/>
            <a:ext cx="491404" cy="539339"/>
          </a:xfrm>
          <a:prstGeom prst="curved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17" name="ZoneTexte 16"/>
          <p:cNvSpPr txBox="1"/>
          <p:nvPr/>
        </p:nvSpPr>
        <p:spPr>
          <a:xfrm>
            <a:off x="5438662" y="3278924"/>
            <a:ext cx="1052945" cy="461665"/>
          </a:xfrm>
          <a:prstGeom prst="rect">
            <a:avLst/>
          </a:prstGeom>
          <a:noFill/>
        </p:spPr>
        <p:txBody>
          <a:bodyPr wrap="square" rtlCol="0">
            <a:spAutoFit/>
          </a:bodyPr>
          <a:lstStyle/>
          <a:p>
            <a:r>
              <a:rPr lang="fr-FR" sz="2400" b="1" dirty="0" smtClean="0">
                <a:solidFill>
                  <a:srgbClr val="92D050"/>
                </a:solidFill>
              </a:rPr>
              <a:t>x 15 %</a:t>
            </a:r>
            <a:endParaRPr lang="fr-FR" sz="2400" b="1" dirty="0">
              <a:solidFill>
                <a:srgbClr val="92D050"/>
              </a:solidFill>
            </a:endParaRPr>
          </a:p>
        </p:txBody>
      </p:sp>
    </p:spTree>
    <p:extLst>
      <p:ext uri="{BB962C8B-B14F-4D97-AF65-F5344CB8AC3E}">
        <p14:creationId xmlns:p14="http://schemas.microsoft.com/office/powerpoint/2010/main" val="1474137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07805" y="1731872"/>
            <a:ext cx="10419089" cy="3970318"/>
          </a:xfrm>
          <a:prstGeom prst="rect">
            <a:avLst/>
          </a:prstGeom>
          <a:noFill/>
        </p:spPr>
        <p:txBody>
          <a:bodyPr wrap="square" rtlCol="0">
            <a:spAutoFit/>
          </a:bodyPr>
          <a:lstStyle/>
          <a:p>
            <a:pPr algn="just"/>
            <a:r>
              <a:rPr lang="fr-FR" b="1" dirty="0" smtClean="0">
                <a:solidFill>
                  <a:srgbClr val="243D71"/>
                </a:solidFill>
                <a:latin typeface="Arial" panose="020B0604020202020204" pitchFamily="34" charset="0"/>
                <a:cs typeface="Arial" panose="020B0604020202020204" pitchFamily="34" charset="0"/>
              </a:rPr>
              <a:t>Pourquoi? </a:t>
            </a:r>
          </a:p>
          <a:p>
            <a:pPr marL="342900" indent="-342900" algn="just">
              <a:buFont typeface="Wingdings" panose="05000000000000000000" pitchFamily="2" charset="2"/>
              <a:buChar char="ü"/>
            </a:pPr>
            <a:r>
              <a:rPr lang="fr-FR" dirty="0" smtClean="0">
                <a:solidFill>
                  <a:srgbClr val="243D71"/>
                </a:solidFill>
                <a:latin typeface="Arial" panose="020B0604020202020204" pitchFamily="34" charset="0"/>
                <a:cs typeface="Arial" panose="020B0604020202020204" pitchFamily="34" charset="0"/>
              </a:rPr>
              <a:t>Renforcer la visibilité de votre projet au niveau régional, national et européen! </a:t>
            </a:r>
          </a:p>
          <a:p>
            <a:pPr marL="342900" indent="-342900" algn="just">
              <a:buFont typeface="Wingdings" panose="05000000000000000000" pitchFamily="2" charset="2"/>
              <a:buChar char="ü"/>
            </a:pPr>
            <a:r>
              <a:rPr lang="fr-FR" dirty="0" smtClean="0">
                <a:solidFill>
                  <a:srgbClr val="243D71"/>
                </a:solidFill>
                <a:latin typeface="Arial" panose="020B0604020202020204" pitchFamily="34" charset="0"/>
                <a:cs typeface="Arial" panose="020B0604020202020204" pitchFamily="34" charset="0"/>
              </a:rPr>
              <a:t>Faire </a:t>
            </a:r>
            <a:r>
              <a:rPr lang="fr-FR" dirty="0">
                <a:solidFill>
                  <a:srgbClr val="243D71"/>
                </a:solidFill>
                <a:latin typeface="Arial" panose="020B0604020202020204" pitchFamily="34" charset="0"/>
                <a:cs typeface="Arial" panose="020B0604020202020204" pitchFamily="34" charset="0"/>
              </a:rPr>
              <a:t>connaître l’action de l’Union européenne sur le territoire </a:t>
            </a:r>
            <a:r>
              <a:rPr lang="fr-FR" dirty="0" smtClean="0">
                <a:solidFill>
                  <a:srgbClr val="243D71"/>
                </a:solidFill>
                <a:latin typeface="Arial" panose="020B0604020202020204" pitchFamily="34" charset="0"/>
                <a:cs typeface="Arial" panose="020B0604020202020204" pitchFamily="34" charset="0"/>
              </a:rPr>
              <a:t>régional</a:t>
            </a:r>
          </a:p>
          <a:p>
            <a:pPr marL="342900" indent="-342900" algn="just">
              <a:buFont typeface="Wingdings" panose="05000000000000000000" pitchFamily="2" charset="2"/>
              <a:buChar char="ü"/>
            </a:pPr>
            <a:r>
              <a:rPr lang="fr-FR" dirty="0">
                <a:solidFill>
                  <a:srgbClr val="243D71"/>
                </a:solidFill>
                <a:latin typeface="Arial" panose="020B0604020202020204" pitchFamily="34" charset="0"/>
                <a:cs typeface="Arial" panose="020B0604020202020204" pitchFamily="34" charset="0"/>
              </a:rPr>
              <a:t>Répondre à une obligation </a:t>
            </a:r>
            <a:r>
              <a:rPr lang="fr-FR" dirty="0" smtClean="0">
                <a:solidFill>
                  <a:srgbClr val="243D71"/>
                </a:solidFill>
                <a:latin typeface="Arial" panose="020B0604020202020204" pitchFamily="34" charset="0"/>
                <a:cs typeface="Arial" panose="020B0604020202020204" pitchFamily="34" charset="0"/>
              </a:rPr>
              <a:t>contractuelle*</a:t>
            </a:r>
          </a:p>
          <a:p>
            <a:pPr marL="342900" indent="-342900" algn="just">
              <a:buFont typeface="Wingdings" panose="05000000000000000000" pitchFamily="2" charset="2"/>
              <a:buChar char="ü"/>
            </a:pPr>
            <a:endParaRPr lang="fr-FR" i="1" dirty="0" smtClean="0">
              <a:solidFill>
                <a:srgbClr val="243D71"/>
              </a:solidFill>
              <a:latin typeface="Arial" panose="020B0604020202020204" pitchFamily="34" charset="0"/>
              <a:cs typeface="Arial" panose="020B0604020202020204" pitchFamily="34" charset="0"/>
            </a:endParaRPr>
          </a:p>
          <a:p>
            <a:pPr algn="just"/>
            <a:r>
              <a:rPr lang="fr-FR" b="1" dirty="0" smtClean="0">
                <a:solidFill>
                  <a:srgbClr val="243D71"/>
                </a:solidFill>
                <a:latin typeface="Arial" panose="020B0604020202020204" pitchFamily="34" charset="0"/>
                <a:cs typeface="Arial" panose="020B0604020202020204" pitchFamily="34" charset="0"/>
              </a:rPr>
              <a:t>Quand? </a:t>
            </a:r>
          </a:p>
          <a:p>
            <a:pPr algn="just"/>
            <a:r>
              <a:rPr lang="fr-FR" dirty="0" smtClean="0">
                <a:solidFill>
                  <a:srgbClr val="243D71"/>
                </a:solidFill>
                <a:latin typeface="Arial" panose="020B0604020202020204" pitchFamily="34" charset="0"/>
                <a:cs typeface="Arial" panose="020B0604020202020204" pitchFamily="34" charset="0"/>
              </a:rPr>
              <a:t>Tout le long de la vie de votre dossier</a:t>
            </a:r>
          </a:p>
          <a:p>
            <a:pPr algn="just"/>
            <a:endParaRPr lang="fr-FR" dirty="0">
              <a:solidFill>
                <a:srgbClr val="243D71"/>
              </a:solidFill>
              <a:latin typeface="Arial" panose="020B0604020202020204" pitchFamily="34" charset="0"/>
              <a:cs typeface="Arial" panose="020B0604020202020204" pitchFamily="34" charset="0"/>
            </a:endParaRPr>
          </a:p>
          <a:p>
            <a:pPr algn="just"/>
            <a:r>
              <a:rPr lang="fr-FR" b="1" dirty="0" smtClean="0">
                <a:solidFill>
                  <a:srgbClr val="243D71"/>
                </a:solidFill>
                <a:latin typeface="Arial" panose="020B0604020202020204" pitchFamily="34" charset="0"/>
                <a:cs typeface="Arial" panose="020B0604020202020204" pitchFamily="34" charset="0"/>
              </a:rPr>
              <a:t>Comment ? </a:t>
            </a:r>
          </a:p>
          <a:p>
            <a:pPr algn="just"/>
            <a:r>
              <a:rPr lang="fr-FR" dirty="0" smtClean="0">
                <a:solidFill>
                  <a:srgbClr val="243D71"/>
                </a:solidFill>
                <a:latin typeface="Arial" panose="020B0604020202020204" pitchFamily="34" charset="0"/>
                <a:cs typeface="Arial" panose="020B0604020202020204" pitchFamily="34" charset="0"/>
              </a:rPr>
              <a:t>C’est simple : en apposant l’emblème de l’Union européenne avec la mention </a:t>
            </a:r>
          </a:p>
          <a:p>
            <a:pPr algn="just"/>
            <a:r>
              <a:rPr lang="fr-FR" dirty="0" smtClean="0">
                <a:solidFill>
                  <a:srgbClr val="243D71"/>
                </a:solidFill>
                <a:latin typeface="Arial" panose="020B0604020202020204" pitchFamily="34" charset="0"/>
                <a:cs typeface="Arial" panose="020B0604020202020204" pitchFamily="34" charset="0"/>
              </a:rPr>
              <a:t>« cofinancé </a:t>
            </a:r>
            <a:r>
              <a:rPr lang="fr-FR" dirty="0">
                <a:solidFill>
                  <a:srgbClr val="243D71"/>
                </a:solidFill>
                <a:latin typeface="Arial" panose="020B0604020202020204" pitchFamily="34" charset="0"/>
                <a:cs typeface="Arial" panose="020B0604020202020204" pitchFamily="34" charset="0"/>
              </a:rPr>
              <a:t>par l’Union européenne » </a:t>
            </a:r>
          </a:p>
          <a:p>
            <a:pPr algn="just"/>
            <a:endParaRPr lang="fr-FR" b="1" dirty="0">
              <a:solidFill>
                <a:srgbClr val="243D71"/>
              </a:solidFill>
              <a:latin typeface="Arial" panose="020B0604020202020204" pitchFamily="34" charset="0"/>
              <a:cs typeface="Arial" panose="020B0604020202020204" pitchFamily="34" charset="0"/>
            </a:endParaRPr>
          </a:p>
          <a:p>
            <a:pPr algn="just"/>
            <a:r>
              <a:rPr lang="fr-FR" b="1" dirty="0" smtClean="0">
                <a:solidFill>
                  <a:srgbClr val="243D71"/>
                </a:solidFill>
                <a:latin typeface="Arial" panose="020B0604020202020204" pitchFamily="34" charset="0"/>
                <a:cs typeface="Arial" panose="020B0604020202020204" pitchFamily="34" charset="0"/>
              </a:rPr>
              <a:t>Où? </a:t>
            </a:r>
          </a:p>
          <a:p>
            <a:pPr algn="just"/>
            <a:r>
              <a:rPr lang="fr-FR" dirty="0" smtClean="0">
                <a:solidFill>
                  <a:srgbClr val="243D71"/>
                </a:solidFill>
                <a:latin typeface="Arial" panose="020B0604020202020204" pitchFamily="34" charset="0"/>
                <a:cs typeface="Arial" panose="020B0604020202020204" pitchFamily="34" charset="0"/>
              </a:rPr>
              <a:t>Sur tous les supports, sur le site internet et les réseaux sociaux et sur les affichages</a:t>
            </a:r>
          </a:p>
        </p:txBody>
      </p:sp>
      <p:sp>
        <p:nvSpPr>
          <p:cNvPr id="5" name="Rectangle 4"/>
          <p:cNvSpPr/>
          <p:nvPr/>
        </p:nvSpPr>
        <p:spPr>
          <a:xfrm>
            <a:off x="8233631" y="602121"/>
            <a:ext cx="3518912"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b="0" i="1" u="none" strike="noStrike" kern="0" cap="none" spc="0" normalizeH="0" baseline="0" noProof="0" dirty="0" smtClean="0">
                <a:ln>
                  <a:noFill/>
                </a:ln>
                <a:solidFill>
                  <a:srgbClr val="084691"/>
                </a:solidFill>
                <a:effectLst/>
                <a:uLnTx/>
                <a:uFillTx/>
                <a:latin typeface="Arial" panose="020B0604020202020204" pitchFamily="34" charset="0"/>
                <a:cs typeface="Arial" panose="020B0604020202020204" pitchFamily="34" charset="0"/>
              </a:rPr>
              <a:t>Communication</a:t>
            </a:r>
            <a:endParaRPr kumimoji="0" lang="fr-FR" sz="3600" b="0" i="1" u="none" strike="noStrike" kern="0" cap="none" spc="0" normalizeH="0" baseline="0" noProof="0" dirty="0">
              <a:ln>
                <a:noFill/>
              </a:ln>
              <a:solidFill>
                <a:srgbClr val="084691"/>
              </a:solidFill>
              <a:effectLst/>
              <a:uLnTx/>
              <a:uFillTx/>
              <a:latin typeface="Arial" panose="020B0604020202020204" pitchFamily="34" charset="0"/>
              <a:cs typeface="Arial" panose="020B0604020202020204" pitchFamily="34" charset="0"/>
            </a:endParaRPr>
          </a:p>
        </p:txBody>
      </p:sp>
      <p:pic>
        <p:nvPicPr>
          <p:cNvPr id="8" name="Image 7"/>
          <p:cNvPicPr>
            <a:picLocks noChangeAspect="1"/>
          </p:cNvPicPr>
          <p:nvPr/>
        </p:nvPicPr>
        <p:blipFill rotWithShape="1">
          <a:blip r:embed="rId3"/>
          <a:srcRect l="58001" t="57585" r="21520" b="32057"/>
          <a:stretch/>
        </p:blipFill>
        <p:spPr>
          <a:xfrm>
            <a:off x="8863951" y="3200470"/>
            <a:ext cx="2862943" cy="814457"/>
          </a:xfrm>
          <a:prstGeom prst="rect">
            <a:avLst/>
          </a:prstGeom>
          <a:effectLst>
            <a:outerShdw blurRad="50800" dist="38100" dir="2700000" algn="tl" rotWithShape="0">
              <a:prstClr val="black">
                <a:alpha val="40000"/>
              </a:prstClr>
            </a:outerShdw>
          </a:effectLst>
        </p:spPr>
      </p:pic>
      <p:pic>
        <p:nvPicPr>
          <p:cNvPr id="9" name="Image 8"/>
          <p:cNvPicPr>
            <a:picLocks noChangeAspect="1"/>
          </p:cNvPicPr>
          <p:nvPr/>
        </p:nvPicPr>
        <p:blipFill>
          <a:blip r:embed="rId4"/>
          <a:stretch>
            <a:fillRect/>
          </a:stretch>
        </p:blipFill>
        <p:spPr>
          <a:xfrm rot="10105017" flipV="1">
            <a:off x="9448087" y="4055595"/>
            <a:ext cx="486675" cy="630321"/>
          </a:xfrm>
          <a:prstGeom prst="rect">
            <a:avLst/>
          </a:prstGeom>
        </p:spPr>
      </p:pic>
      <p:sp>
        <p:nvSpPr>
          <p:cNvPr id="3" name="Rectangle 2"/>
          <p:cNvSpPr/>
          <p:nvPr/>
        </p:nvSpPr>
        <p:spPr>
          <a:xfrm>
            <a:off x="8803997" y="6378097"/>
            <a:ext cx="3384260" cy="307777"/>
          </a:xfrm>
          <a:prstGeom prst="rect">
            <a:avLst/>
          </a:prstGeom>
        </p:spPr>
        <p:txBody>
          <a:bodyPr wrap="none">
            <a:spAutoFit/>
          </a:bodyPr>
          <a:lstStyle/>
          <a:p>
            <a:pPr algn="just"/>
            <a:r>
              <a:rPr lang="fr-FR" sz="1400" i="1" dirty="0" smtClean="0">
                <a:latin typeface="Arial" panose="020B0604020202020204" pitchFamily="34" charset="0"/>
                <a:cs typeface="Arial" panose="020B0604020202020204" pitchFamily="34" charset="0"/>
              </a:rPr>
              <a:t>*le </a:t>
            </a:r>
            <a:r>
              <a:rPr lang="fr-FR" sz="1400" i="1" dirty="0">
                <a:latin typeface="Arial" panose="020B0604020202020204" pitchFamily="34" charset="0"/>
                <a:cs typeface="Arial" panose="020B0604020202020204" pitchFamily="34" charset="0"/>
              </a:rPr>
              <a:t>non respect = sanction </a:t>
            </a:r>
            <a:r>
              <a:rPr lang="fr-FR" sz="1400" i="1" dirty="0" smtClean="0">
                <a:latin typeface="Arial" panose="020B0604020202020204" pitchFamily="34" charset="0"/>
                <a:cs typeface="Arial" panose="020B0604020202020204" pitchFamily="34" charset="0"/>
              </a:rPr>
              <a:t>financière 3%</a:t>
            </a:r>
            <a:endParaRPr lang="fr-FR"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640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8831" y="2479123"/>
            <a:ext cx="8838581" cy="461665"/>
          </a:xfrm>
          <a:prstGeom prst="rect">
            <a:avLst/>
          </a:prstGeom>
        </p:spPr>
        <p:txBody>
          <a:bodyPr wrap="square">
            <a:spAutoFit/>
          </a:bodyPr>
          <a:lstStyle/>
          <a:p>
            <a:pPr algn="ctr"/>
            <a:r>
              <a:rPr lang="fr-FR" sz="2400" b="1" i="1" dirty="0" smtClean="0">
                <a:solidFill>
                  <a:srgbClr val="243D71"/>
                </a:solidFill>
                <a:latin typeface="Arial" panose="020B0604020202020204" pitchFamily="34" charset="0"/>
                <a:cs typeface="Arial" panose="020B0604020202020204" pitchFamily="34" charset="0"/>
              </a:rPr>
              <a:t>5. Calendrier et étape à venir</a:t>
            </a:r>
          </a:p>
        </p:txBody>
      </p:sp>
    </p:spTree>
    <p:extLst>
      <p:ext uri="{BB962C8B-B14F-4D97-AF65-F5344CB8AC3E}">
        <p14:creationId xmlns:p14="http://schemas.microsoft.com/office/powerpoint/2010/main" val="159995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74289" y="630621"/>
            <a:ext cx="7917712" cy="369332"/>
          </a:xfrm>
          <a:prstGeom prst="rect">
            <a:avLst/>
          </a:prstGeom>
          <a:noFill/>
        </p:spPr>
        <p:txBody>
          <a:bodyPr wrap="square" rtlCol="0">
            <a:spAutoFit/>
          </a:bodyPr>
          <a:lstStyle/>
          <a:p>
            <a:r>
              <a:rPr lang="fr-FR" b="1" dirty="0" smtClean="0">
                <a:solidFill>
                  <a:srgbClr val="002060"/>
                </a:solidFill>
              </a:rPr>
              <a:t>DES ATELIERS POUR SE FORMER A LA GESTION DES DOSSIERS EUROPEENS</a:t>
            </a:r>
            <a:endParaRPr lang="fr-FR" b="1" dirty="0">
              <a:solidFill>
                <a:srgbClr val="002060"/>
              </a:solidFill>
            </a:endParaRPr>
          </a:p>
        </p:txBody>
      </p:sp>
      <p:pic>
        <p:nvPicPr>
          <p:cNvPr id="4" name="Image 3"/>
          <p:cNvPicPr>
            <a:picLocks noChangeAspect="1"/>
          </p:cNvPicPr>
          <p:nvPr/>
        </p:nvPicPr>
        <p:blipFill>
          <a:blip r:embed="rId2">
            <a:duotone>
              <a:schemeClr val="accent4">
                <a:shade val="45000"/>
                <a:satMod val="135000"/>
              </a:schemeClr>
              <a:prstClr val="white"/>
            </a:duotone>
          </a:blip>
          <a:stretch>
            <a:fillRect/>
          </a:stretch>
        </p:blipFill>
        <p:spPr>
          <a:xfrm>
            <a:off x="578494" y="3404579"/>
            <a:ext cx="883127" cy="883127"/>
          </a:xfrm>
          <a:prstGeom prst="rect">
            <a:avLst/>
          </a:prstGeom>
        </p:spPr>
      </p:pic>
      <p:sp>
        <p:nvSpPr>
          <p:cNvPr id="5" name="ZoneTexte 4"/>
          <p:cNvSpPr txBox="1"/>
          <p:nvPr/>
        </p:nvSpPr>
        <p:spPr>
          <a:xfrm>
            <a:off x="1665589" y="1613543"/>
            <a:ext cx="9806152" cy="4247317"/>
          </a:xfrm>
          <a:prstGeom prst="rect">
            <a:avLst/>
          </a:prstGeom>
          <a:noFill/>
        </p:spPr>
        <p:txBody>
          <a:bodyPr wrap="square" rtlCol="0">
            <a:spAutoFit/>
          </a:bodyPr>
          <a:lstStyle/>
          <a:p>
            <a:r>
              <a:rPr lang="fr-FR" b="1" dirty="0" smtClean="0">
                <a:solidFill>
                  <a:schemeClr val="accent4">
                    <a:lumMod val="75000"/>
                  </a:schemeClr>
                </a:solidFill>
              </a:rPr>
              <a:t>ATELIERS A VENIR:</a:t>
            </a:r>
          </a:p>
          <a:p>
            <a:pPr marL="285750" indent="-285750">
              <a:buFontTx/>
              <a:buChar char="-"/>
            </a:pPr>
            <a:r>
              <a:rPr lang="fr-FR" dirty="0" smtClean="0">
                <a:solidFill>
                  <a:srgbClr val="3E4176"/>
                </a:solidFill>
              </a:rPr>
              <a:t>Prise en main e-Synergie (plateforme de dépôt de dossier)</a:t>
            </a:r>
          </a:p>
          <a:p>
            <a:r>
              <a:rPr lang="fr-FR" dirty="0" smtClean="0"/>
              <a:t>             </a:t>
            </a:r>
          </a:p>
          <a:p>
            <a:r>
              <a:rPr lang="fr-FR" dirty="0" smtClean="0">
                <a:solidFill>
                  <a:schemeClr val="accent2">
                    <a:lumMod val="75000"/>
                  </a:schemeClr>
                </a:solidFill>
              </a:rPr>
              <a:t>DATES A VENIR </a:t>
            </a:r>
            <a:r>
              <a:rPr lang="fr-FR" dirty="0">
                <a:solidFill>
                  <a:schemeClr val="accent2">
                    <a:lumMod val="75000"/>
                  </a:schemeClr>
                </a:solidFill>
              </a:rPr>
              <a:t>SUR LE SITE </a:t>
            </a:r>
            <a:r>
              <a:rPr lang="fr-FR" dirty="0">
                <a:solidFill>
                  <a:srgbClr val="FF0000"/>
                </a:solidFill>
                <a:hlinkClick r:id="rId3"/>
              </a:rPr>
              <a:t>https://europe-en-hautsdefrance.eu</a:t>
            </a:r>
            <a:r>
              <a:rPr lang="fr-FR" dirty="0" smtClean="0">
                <a:solidFill>
                  <a:srgbClr val="FF0000"/>
                </a:solidFill>
                <a:hlinkClick r:id="rId3"/>
              </a:rPr>
              <a:t>/</a:t>
            </a:r>
            <a:endParaRPr lang="fr-FR" dirty="0" smtClean="0">
              <a:solidFill>
                <a:srgbClr val="FF0000"/>
              </a:solidFill>
            </a:endParaRPr>
          </a:p>
          <a:p>
            <a:endParaRPr lang="fr-FR" dirty="0"/>
          </a:p>
          <a:p>
            <a:endParaRPr lang="fr-FR" b="1" dirty="0" smtClean="0">
              <a:solidFill>
                <a:srgbClr val="FFC000"/>
              </a:solidFill>
            </a:endParaRPr>
          </a:p>
          <a:p>
            <a:r>
              <a:rPr lang="fr-FR" b="1" dirty="0" smtClean="0">
                <a:solidFill>
                  <a:schemeClr val="accent4">
                    <a:lumMod val="75000"/>
                  </a:schemeClr>
                </a:solidFill>
              </a:rPr>
              <a:t>SUPPORTS A VENIR :</a:t>
            </a:r>
          </a:p>
          <a:p>
            <a:pPr marL="285750" indent="-285750">
              <a:buFontTx/>
              <a:buChar char="-"/>
            </a:pPr>
            <a:r>
              <a:rPr lang="fr-FR" dirty="0" smtClean="0">
                <a:solidFill>
                  <a:srgbClr val="3E4176"/>
                </a:solidFill>
              </a:rPr>
              <a:t>Guide e-Synergie</a:t>
            </a:r>
          </a:p>
          <a:p>
            <a:pPr marL="285750" indent="-285750">
              <a:buFontTx/>
              <a:buChar char="-"/>
            </a:pPr>
            <a:r>
              <a:rPr lang="fr-FR" dirty="0" smtClean="0">
                <a:solidFill>
                  <a:srgbClr val="3E4176"/>
                </a:solidFill>
              </a:rPr>
              <a:t>Kit Obligation de publicité</a:t>
            </a:r>
          </a:p>
          <a:p>
            <a:pPr marL="285750" indent="-285750">
              <a:buFontTx/>
              <a:buChar char="-"/>
            </a:pPr>
            <a:endParaRPr lang="fr-FR" dirty="0" smtClean="0">
              <a:solidFill>
                <a:srgbClr val="3E4176"/>
              </a:solidFill>
            </a:endParaRPr>
          </a:p>
          <a:p>
            <a:r>
              <a:rPr lang="fr-FR" dirty="0" smtClean="0">
                <a:solidFill>
                  <a:schemeClr val="accent2">
                    <a:lumMod val="75000"/>
                  </a:schemeClr>
                </a:solidFill>
              </a:rPr>
              <a:t>TELECHARGEABLES </a:t>
            </a:r>
            <a:r>
              <a:rPr lang="fr-FR" dirty="0">
                <a:solidFill>
                  <a:schemeClr val="accent2">
                    <a:lumMod val="75000"/>
                  </a:schemeClr>
                </a:solidFill>
              </a:rPr>
              <a:t>SUR LE SITE </a:t>
            </a:r>
            <a:r>
              <a:rPr lang="fr-FR" dirty="0">
                <a:solidFill>
                  <a:schemeClr val="accent2">
                    <a:lumMod val="75000"/>
                  </a:schemeClr>
                </a:solidFill>
                <a:hlinkClick r:id="rId3"/>
              </a:rPr>
              <a:t>https://europe-en-hautsdefrance.eu/</a:t>
            </a:r>
            <a:endParaRPr lang="fr-FR" dirty="0">
              <a:solidFill>
                <a:schemeClr val="accent2">
                  <a:lumMod val="75000"/>
                </a:schemeClr>
              </a:solidFill>
            </a:endParaRPr>
          </a:p>
          <a:p>
            <a:pPr marL="285750" indent="-285750">
              <a:buFontTx/>
              <a:buChar char="-"/>
            </a:pPr>
            <a:endParaRPr lang="fr-FR" dirty="0" smtClean="0">
              <a:solidFill>
                <a:srgbClr val="3E4176"/>
              </a:solidFill>
            </a:endParaRPr>
          </a:p>
          <a:p>
            <a:endParaRPr lang="fr-FR" dirty="0" smtClean="0">
              <a:solidFill>
                <a:srgbClr val="3E4176"/>
              </a:solidFill>
            </a:endParaRPr>
          </a:p>
          <a:p>
            <a:endParaRPr lang="fr-FR" dirty="0" smtClean="0"/>
          </a:p>
          <a:p>
            <a:endParaRPr lang="fr-FR" dirty="0"/>
          </a:p>
        </p:txBody>
      </p:sp>
      <p:pic>
        <p:nvPicPr>
          <p:cNvPr id="6" name="Image 5"/>
          <p:cNvPicPr>
            <a:picLocks noChangeAspect="1"/>
          </p:cNvPicPr>
          <p:nvPr/>
        </p:nvPicPr>
        <p:blipFill>
          <a:blip r:embed="rId4" cstate="print">
            <a:clrChange>
              <a:clrFrom>
                <a:srgbClr val="A6A7AC"/>
              </a:clrFrom>
              <a:clrTo>
                <a:srgbClr val="A6A7AC">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730636" y="2349180"/>
            <a:ext cx="537036" cy="589095"/>
          </a:xfrm>
          <a:prstGeom prst="rect">
            <a:avLst/>
          </a:prstGeom>
        </p:spPr>
      </p:pic>
    </p:spTree>
    <p:extLst>
      <p:ext uri="{BB962C8B-B14F-4D97-AF65-F5344CB8AC3E}">
        <p14:creationId xmlns:p14="http://schemas.microsoft.com/office/powerpoint/2010/main" val="337825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6658" y="2830286"/>
            <a:ext cx="6640285" cy="523220"/>
          </a:xfrm>
          <a:prstGeom prst="rect">
            <a:avLst/>
          </a:prstGeom>
          <a:noFill/>
        </p:spPr>
        <p:txBody>
          <a:bodyPr wrap="square" rtlCol="0">
            <a:spAutoFit/>
          </a:bodyPr>
          <a:lstStyle/>
          <a:p>
            <a:r>
              <a:rPr lang="fr-FR" sz="2800" b="1" dirty="0">
                <a:solidFill>
                  <a:srgbClr val="243D71"/>
                </a:solidFill>
                <a:latin typeface="Arial" panose="020B0604020202020204" pitchFamily="34" charset="0"/>
                <a:cs typeface="Arial" panose="020B0604020202020204" pitchFamily="34" charset="0"/>
              </a:rPr>
              <a:t>Temps d’échanges: des questions ? </a:t>
            </a:r>
          </a:p>
        </p:txBody>
      </p:sp>
      <p:pic>
        <p:nvPicPr>
          <p:cNvPr id="3" name="Image 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96943" y="1328362"/>
            <a:ext cx="1926467" cy="1926467"/>
          </a:xfrm>
          <a:prstGeom prst="rect">
            <a:avLst/>
          </a:prstGeom>
        </p:spPr>
      </p:pic>
    </p:spTree>
    <p:extLst>
      <p:ext uri="{BB962C8B-B14F-4D97-AF65-F5344CB8AC3E}">
        <p14:creationId xmlns:p14="http://schemas.microsoft.com/office/powerpoint/2010/main" val="149853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1088" y="1689404"/>
            <a:ext cx="3367709" cy="369332"/>
          </a:xfrm>
          <a:prstGeom prst="rect">
            <a:avLst/>
          </a:prstGeom>
          <a:solidFill>
            <a:schemeClr val="accent1"/>
          </a:solidFill>
          <a:ln>
            <a:solidFill>
              <a:schemeClr val="accent1"/>
            </a:solidFill>
            <a:prstDash val="solid"/>
          </a:ln>
        </p:spPr>
        <p:txBody>
          <a:bodyPr wrap="square" rtlCol="0">
            <a:spAutoFit/>
          </a:bodyPr>
          <a:lstStyle/>
          <a:p>
            <a:pPr algn="ctr"/>
            <a:r>
              <a:rPr lang="fr-FR" b="1" dirty="0" smtClean="0">
                <a:solidFill>
                  <a:schemeClr val="bg1"/>
                </a:solidFill>
              </a:rPr>
              <a:t>Direction Europe</a:t>
            </a:r>
          </a:p>
        </p:txBody>
      </p:sp>
      <p:sp>
        <p:nvSpPr>
          <p:cNvPr id="5" name="ZoneTexte 4"/>
          <p:cNvSpPr txBox="1"/>
          <p:nvPr/>
        </p:nvSpPr>
        <p:spPr>
          <a:xfrm>
            <a:off x="8039612" y="819811"/>
            <a:ext cx="3876898" cy="369332"/>
          </a:xfrm>
          <a:prstGeom prst="rect">
            <a:avLst/>
          </a:prstGeom>
          <a:solidFill>
            <a:srgbClr val="EED739"/>
          </a:solidFill>
        </p:spPr>
        <p:txBody>
          <a:bodyPr wrap="square" rtlCol="0">
            <a:spAutoFit/>
          </a:bodyPr>
          <a:lstStyle/>
          <a:p>
            <a:r>
              <a:rPr lang="fr-FR" dirty="0" smtClean="0">
                <a:solidFill>
                  <a:schemeClr val="bg1"/>
                </a:solidFill>
                <a:latin typeface="Arial" panose="020B0604020202020204" pitchFamily="34" charset="0"/>
                <a:cs typeface="Arial" panose="020B0604020202020204" pitchFamily="34" charset="0"/>
              </a:rPr>
              <a:t>AVEC VOUS AUJOURD’HUI</a:t>
            </a:r>
            <a:endParaRPr lang="fr-FR"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1629117" y="2265927"/>
            <a:ext cx="3631652" cy="3139321"/>
          </a:xfrm>
          <a:prstGeom prst="rect">
            <a:avLst/>
          </a:prstGeom>
          <a:solidFill>
            <a:schemeClr val="accent1">
              <a:lumMod val="20000"/>
              <a:lumOff val="80000"/>
            </a:schemeClr>
          </a:solidFill>
          <a:ln>
            <a:solidFill>
              <a:schemeClr val="accent1"/>
            </a:solidFill>
            <a:prstDash val="dash"/>
          </a:ln>
        </p:spPr>
        <p:txBody>
          <a:bodyPr wrap="square">
            <a:spAutoFit/>
          </a:bodyPr>
          <a:lstStyle/>
          <a:p>
            <a:pPr lvl="0" algn="ctr"/>
            <a:r>
              <a:rPr lang="fr-FR" dirty="0" smtClean="0">
                <a:solidFill>
                  <a:srgbClr val="5B9BD5"/>
                </a:solidFill>
              </a:rPr>
              <a:t>Département FEDER-FSE+</a:t>
            </a:r>
          </a:p>
          <a:p>
            <a:pPr lvl="0" algn="ctr"/>
            <a:r>
              <a:rPr lang="fr-FR" dirty="0" smtClean="0">
                <a:solidFill>
                  <a:srgbClr val="5B9BD5"/>
                </a:solidFill>
              </a:rPr>
              <a:t>Thomas SPRIET</a:t>
            </a:r>
          </a:p>
          <a:p>
            <a:pPr lvl="0" algn="ctr"/>
            <a:endParaRPr lang="fr-FR" dirty="0" smtClean="0">
              <a:solidFill>
                <a:srgbClr val="5B9BD5"/>
              </a:solidFill>
            </a:endParaRPr>
          </a:p>
          <a:p>
            <a:pPr lvl="0" algn="ctr"/>
            <a:r>
              <a:rPr lang="fr-FR" dirty="0" smtClean="0">
                <a:solidFill>
                  <a:srgbClr val="5B9BD5"/>
                </a:solidFill>
              </a:rPr>
              <a:t>Service guichet FSE+ en charge de l’instruction:</a:t>
            </a:r>
          </a:p>
          <a:p>
            <a:pPr algn="ctr"/>
            <a:r>
              <a:rPr lang="fr-FR" dirty="0">
                <a:solidFill>
                  <a:srgbClr val="5B9BD5"/>
                </a:solidFill>
              </a:rPr>
              <a:t>Fatima GUETARNI</a:t>
            </a:r>
          </a:p>
          <a:p>
            <a:pPr lvl="0" algn="ctr"/>
            <a:r>
              <a:rPr lang="fr-FR" dirty="0" smtClean="0">
                <a:solidFill>
                  <a:srgbClr val="5B9BD5"/>
                </a:solidFill>
              </a:rPr>
              <a:t>Grégory RANSON</a:t>
            </a:r>
          </a:p>
          <a:p>
            <a:pPr lvl="0" algn="ctr"/>
            <a:r>
              <a:rPr lang="fr-FR" dirty="0" smtClean="0">
                <a:solidFill>
                  <a:srgbClr val="5B9BD5"/>
                </a:solidFill>
              </a:rPr>
              <a:t>Céline TRIBOLET</a:t>
            </a:r>
          </a:p>
          <a:p>
            <a:pPr lvl="0" algn="ctr"/>
            <a:r>
              <a:rPr lang="fr-FR" dirty="0" smtClean="0">
                <a:solidFill>
                  <a:srgbClr val="5B9BD5"/>
                </a:solidFill>
              </a:rPr>
              <a:t>Annie CARRE-DUPONT</a:t>
            </a:r>
          </a:p>
          <a:p>
            <a:pPr lvl="0" algn="ctr"/>
            <a:r>
              <a:rPr lang="fr-FR" dirty="0" smtClean="0">
                <a:solidFill>
                  <a:srgbClr val="5B9BD5"/>
                </a:solidFill>
              </a:rPr>
              <a:t>Gaëlle BOQUELET</a:t>
            </a:r>
          </a:p>
          <a:p>
            <a:pPr lvl="0" algn="ctr"/>
            <a:endParaRPr lang="fr-FR" dirty="0" smtClean="0">
              <a:solidFill>
                <a:srgbClr val="5B9BD5"/>
              </a:solidFill>
            </a:endParaRPr>
          </a:p>
        </p:txBody>
      </p:sp>
      <p:sp>
        <p:nvSpPr>
          <p:cNvPr id="18" name="ZoneTexte 17"/>
          <p:cNvSpPr txBox="1"/>
          <p:nvPr/>
        </p:nvSpPr>
        <p:spPr>
          <a:xfrm>
            <a:off x="6091668" y="1852963"/>
            <a:ext cx="3548992" cy="369332"/>
          </a:xfrm>
          <a:prstGeom prst="rect">
            <a:avLst/>
          </a:prstGeom>
          <a:solidFill>
            <a:srgbClr val="0D3F96"/>
          </a:solidFill>
          <a:ln>
            <a:solidFill>
              <a:srgbClr val="0D3F96"/>
            </a:solidFill>
            <a:prstDash val="solid"/>
          </a:ln>
        </p:spPr>
        <p:txBody>
          <a:bodyPr wrap="square" rtlCol="0">
            <a:spAutoFit/>
          </a:bodyPr>
          <a:lstStyle/>
          <a:p>
            <a:pPr algn="ctr"/>
            <a:r>
              <a:rPr lang="fr-FR" b="1" dirty="0" smtClean="0">
                <a:solidFill>
                  <a:schemeClr val="bg1"/>
                </a:solidFill>
              </a:rPr>
              <a:t>Mission Proch’Orientation</a:t>
            </a:r>
            <a:endParaRPr lang="fr-FR" b="1" dirty="0">
              <a:solidFill>
                <a:schemeClr val="bg1"/>
              </a:solidFill>
            </a:endParaRPr>
          </a:p>
        </p:txBody>
      </p:sp>
      <p:sp>
        <p:nvSpPr>
          <p:cNvPr id="19" name="Rectangle 18"/>
          <p:cNvSpPr/>
          <p:nvPr/>
        </p:nvSpPr>
        <p:spPr>
          <a:xfrm>
            <a:off x="6091668" y="2213904"/>
            <a:ext cx="3548992" cy="2585323"/>
          </a:xfrm>
          <a:prstGeom prst="rect">
            <a:avLst/>
          </a:prstGeom>
          <a:ln>
            <a:solidFill>
              <a:srgbClr val="0D3F96"/>
            </a:solidFill>
            <a:prstDash val="dash"/>
          </a:ln>
        </p:spPr>
        <p:txBody>
          <a:bodyPr wrap="square">
            <a:spAutoFit/>
          </a:bodyPr>
          <a:lstStyle/>
          <a:p>
            <a:pPr algn="ctr"/>
            <a:endParaRPr lang="fr-FR" dirty="0" smtClean="0">
              <a:solidFill>
                <a:srgbClr val="0D3F96"/>
              </a:solidFill>
            </a:endParaRPr>
          </a:p>
          <a:p>
            <a:pPr algn="ctr"/>
            <a:r>
              <a:rPr lang="fr-FR" b="1" dirty="0" smtClean="0">
                <a:solidFill>
                  <a:srgbClr val="0D3F96"/>
                </a:solidFill>
              </a:rPr>
              <a:t>Pascal MINCHE </a:t>
            </a:r>
            <a:r>
              <a:rPr lang="fr-FR" dirty="0" smtClean="0">
                <a:solidFill>
                  <a:srgbClr val="0D3F96"/>
                </a:solidFill>
              </a:rPr>
              <a:t>Directeur de la Mission Proch’Orientation</a:t>
            </a:r>
          </a:p>
          <a:p>
            <a:pPr algn="ctr"/>
            <a:endParaRPr lang="fr-FR" dirty="0" smtClean="0">
              <a:solidFill>
                <a:srgbClr val="0D3F96"/>
              </a:solidFill>
            </a:endParaRPr>
          </a:p>
          <a:p>
            <a:pPr algn="ctr"/>
            <a:r>
              <a:rPr lang="fr-FR" b="1" dirty="0" smtClean="0">
                <a:solidFill>
                  <a:srgbClr val="0D3F96"/>
                </a:solidFill>
              </a:rPr>
              <a:t>Aïcha RAHAL</a:t>
            </a:r>
          </a:p>
          <a:p>
            <a:pPr algn="ctr"/>
            <a:r>
              <a:rPr lang="fr-FR" dirty="0" smtClean="0">
                <a:solidFill>
                  <a:srgbClr val="0D3F96"/>
                </a:solidFill>
              </a:rPr>
              <a:t>Responsable de Projet</a:t>
            </a:r>
          </a:p>
          <a:p>
            <a:pPr algn="ctr"/>
            <a:endParaRPr lang="fr-FR" b="1" dirty="0" smtClean="0">
              <a:solidFill>
                <a:srgbClr val="0D3F96"/>
              </a:solidFill>
            </a:endParaRPr>
          </a:p>
          <a:p>
            <a:pPr algn="ctr"/>
            <a:endParaRPr lang="fr-FR" b="1" dirty="0">
              <a:solidFill>
                <a:srgbClr val="0D3F96"/>
              </a:solidFill>
            </a:endParaRPr>
          </a:p>
          <a:p>
            <a:pPr algn="ctr"/>
            <a:endParaRPr lang="fr-FR" dirty="0">
              <a:solidFill>
                <a:srgbClr val="0D3F96"/>
              </a:solidFill>
            </a:endParaRPr>
          </a:p>
        </p:txBody>
      </p:sp>
      <p:sp>
        <p:nvSpPr>
          <p:cNvPr id="22" name="Rectangle 21"/>
          <p:cNvSpPr/>
          <p:nvPr/>
        </p:nvSpPr>
        <p:spPr>
          <a:xfrm>
            <a:off x="1366277" y="5405248"/>
            <a:ext cx="4157330" cy="646331"/>
          </a:xfrm>
          <a:prstGeom prst="rect">
            <a:avLst/>
          </a:prstGeom>
        </p:spPr>
        <p:txBody>
          <a:bodyPr wrap="square">
            <a:spAutoFit/>
          </a:bodyPr>
          <a:lstStyle/>
          <a:p>
            <a:pPr lvl="0" algn="ctr"/>
            <a:r>
              <a:rPr lang="fr-FR" dirty="0" smtClean="0">
                <a:solidFill>
                  <a:srgbClr val="5B9BD5"/>
                </a:solidFill>
              </a:rPr>
              <a:t>Instruction, Coordination et Pilotage des fonds européens</a:t>
            </a:r>
            <a:endParaRPr lang="fr-FR" dirty="0">
              <a:solidFill>
                <a:srgbClr val="5B9BD5"/>
              </a:solidFill>
            </a:endParaRPr>
          </a:p>
        </p:txBody>
      </p:sp>
      <p:sp>
        <p:nvSpPr>
          <p:cNvPr id="3" name="Accolade fermante 2"/>
          <p:cNvSpPr/>
          <p:nvPr/>
        </p:nvSpPr>
        <p:spPr>
          <a:xfrm>
            <a:off x="9845749" y="2037629"/>
            <a:ext cx="414670" cy="26687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p:nvSpPr>
        <p:spPr>
          <a:xfrm>
            <a:off x="10140346" y="2910350"/>
            <a:ext cx="1699491" cy="923330"/>
          </a:xfrm>
          <a:prstGeom prst="rect">
            <a:avLst/>
          </a:prstGeom>
        </p:spPr>
        <p:txBody>
          <a:bodyPr wrap="square">
            <a:spAutoFit/>
          </a:bodyPr>
          <a:lstStyle/>
          <a:p>
            <a:pPr algn="ctr"/>
            <a:r>
              <a:rPr lang="fr-FR" dirty="0">
                <a:solidFill>
                  <a:srgbClr val="0D3F96"/>
                </a:solidFill>
              </a:rPr>
              <a:t>Service </a:t>
            </a:r>
            <a:r>
              <a:rPr lang="fr-FR" dirty="0" smtClean="0">
                <a:solidFill>
                  <a:srgbClr val="0D3F96"/>
                </a:solidFill>
              </a:rPr>
              <a:t>Thématique</a:t>
            </a:r>
          </a:p>
          <a:p>
            <a:pPr algn="ctr"/>
            <a:r>
              <a:rPr lang="fr-FR" dirty="0" smtClean="0">
                <a:solidFill>
                  <a:srgbClr val="0D3F96"/>
                </a:solidFill>
              </a:rPr>
              <a:t>associé</a:t>
            </a:r>
            <a:endParaRPr lang="fr-FR" dirty="0">
              <a:solidFill>
                <a:srgbClr val="0D3F96"/>
              </a:solidFill>
            </a:endParaRPr>
          </a:p>
        </p:txBody>
      </p:sp>
    </p:spTree>
    <p:extLst>
      <p:ext uri="{BB962C8B-B14F-4D97-AF65-F5344CB8AC3E}">
        <p14:creationId xmlns:p14="http://schemas.microsoft.com/office/powerpoint/2010/main" val="2493695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8831" y="2479123"/>
            <a:ext cx="8838581" cy="830997"/>
          </a:xfrm>
          <a:prstGeom prst="rect">
            <a:avLst/>
          </a:prstGeom>
        </p:spPr>
        <p:txBody>
          <a:bodyPr wrap="square">
            <a:spAutoFit/>
          </a:bodyPr>
          <a:lstStyle/>
          <a:p>
            <a:pPr marL="457200" indent="-457200" algn="ctr">
              <a:buFont typeface="+mj-lt"/>
              <a:buAutoNum type="arabicPeriod"/>
            </a:pPr>
            <a:r>
              <a:rPr lang="fr-FR" sz="2400" b="1" i="1" dirty="0" smtClean="0">
                <a:solidFill>
                  <a:srgbClr val="243D71"/>
                </a:solidFill>
                <a:latin typeface="Arial" panose="020B0604020202020204" pitchFamily="34" charset="0"/>
                <a:cs typeface="Arial" panose="020B0604020202020204" pitchFamily="34" charset="0"/>
              </a:rPr>
              <a:t>Programme régional FEDER-FSE+-FTJ 2021-2027</a:t>
            </a:r>
          </a:p>
          <a:p>
            <a:pPr algn="ctr"/>
            <a:r>
              <a:rPr lang="fr-FR" sz="2400" dirty="0" smtClean="0">
                <a:solidFill>
                  <a:srgbClr val="243D71"/>
                </a:solidFill>
                <a:latin typeface="Arial" panose="020B0604020202020204" pitchFamily="34" charset="0"/>
                <a:cs typeface="Arial" panose="020B0604020202020204" pitchFamily="34" charset="0"/>
              </a:rPr>
              <a:t>A</a:t>
            </a:r>
            <a:r>
              <a:rPr lang="fr-FR" sz="2400" i="1" dirty="0" smtClean="0">
                <a:solidFill>
                  <a:srgbClr val="243D71"/>
                </a:solidFill>
                <a:latin typeface="Arial" panose="020B0604020202020204" pitchFamily="34" charset="0"/>
                <a:cs typeface="Arial" panose="020B0604020202020204" pitchFamily="34" charset="0"/>
              </a:rPr>
              <a:t>rchitecture et Contenu du programme régional</a:t>
            </a:r>
            <a:endParaRPr lang="fr-FR" sz="2400" i="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505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33283" y="815847"/>
            <a:ext cx="6463392" cy="830997"/>
          </a:xfrm>
          <a:prstGeom prst="rect">
            <a:avLst/>
          </a:prstGeom>
          <a:noFill/>
        </p:spPr>
        <p:txBody>
          <a:bodyPr wrap="square" rtlCol="0">
            <a:spAutoFit/>
          </a:bodyPr>
          <a:lstStyle/>
          <a:p>
            <a:r>
              <a:rPr lang="fr-FR" sz="2400" b="1" dirty="0">
                <a:solidFill>
                  <a:srgbClr val="243D71"/>
                </a:solidFill>
                <a:latin typeface="Arial" panose="020B0604020202020204" pitchFamily="34" charset="0"/>
                <a:cs typeface="Arial" panose="020B0604020202020204" pitchFamily="34" charset="0"/>
              </a:rPr>
              <a:t>Le programme régional (PR) : le contexte pour comprendre les fonds européens</a:t>
            </a:r>
          </a:p>
        </p:txBody>
      </p:sp>
      <p:graphicFrame>
        <p:nvGraphicFramePr>
          <p:cNvPr id="4" name="Diagramme 3"/>
          <p:cNvGraphicFramePr/>
          <p:nvPr>
            <p:extLst>
              <p:ext uri="{D42A27DB-BD31-4B8C-83A1-F6EECF244321}">
                <p14:modId xmlns:p14="http://schemas.microsoft.com/office/powerpoint/2010/main" val="2156336336"/>
              </p:ext>
            </p:extLst>
          </p:nvPr>
        </p:nvGraphicFramePr>
        <p:xfrm>
          <a:off x="2032000" y="2533650"/>
          <a:ext cx="8128000" cy="360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2842943158"/>
              </p:ext>
            </p:extLst>
          </p:nvPr>
        </p:nvGraphicFramePr>
        <p:xfrm>
          <a:off x="295324" y="1856148"/>
          <a:ext cx="11601351" cy="3868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ZoneTexte 2"/>
          <p:cNvSpPr txBox="1"/>
          <p:nvPr/>
        </p:nvSpPr>
        <p:spPr>
          <a:xfrm>
            <a:off x="3413193" y="2715490"/>
            <a:ext cx="5902037" cy="584775"/>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0D3F96"/>
                </a:solidFill>
              </a:rPr>
              <a:t>Négociation entre l’Etat membre et la Commission </a:t>
            </a:r>
            <a:r>
              <a:rPr lang="fr-FR" sz="1600" dirty="0" smtClean="0">
                <a:solidFill>
                  <a:srgbClr val="0D3F96"/>
                </a:solidFill>
              </a:rPr>
              <a:t>Européenne</a:t>
            </a:r>
          </a:p>
          <a:p>
            <a:pPr marL="285750" indent="-285750">
              <a:buFont typeface="Arial" panose="020B0604020202020204" pitchFamily="34" charset="0"/>
              <a:buChar char="•"/>
            </a:pPr>
            <a:r>
              <a:rPr lang="fr-FR" sz="1600" dirty="0" smtClean="0">
                <a:solidFill>
                  <a:srgbClr val="0D3F96"/>
                </a:solidFill>
              </a:rPr>
              <a:t>Définit les grandes thématiques ouvertes aux territoires</a:t>
            </a:r>
            <a:endParaRPr lang="fr-FR" sz="1600" dirty="0">
              <a:solidFill>
                <a:srgbClr val="0D3F96"/>
              </a:solidFill>
            </a:endParaRPr>
          </a:p>
        </p:txBody>
      </p:sp>
      <p:graphicFrame>
        <p:nvGraphicFramePr>
          <p:cNvPr id="8" name="Diagramme 7"/>
          <p:cNvGraphicFramePr/>
          <p:nvPr>
            <p:extLst>
              <p:ext uri="{D42A27DB-BD31-4B8C-83A1-F6EECF244321}">
                <p14:modId xmlns:p14="http://schemas.microsoft.com/office/powerpoint/2010/main" val="1869408418"/>
              </p:ext>
            </p:extLst>
          </p:nvPr>
        </p:nvGraphicFramePr>
        <p:xfrm>
          <a:off x="429252" y="1584961"/>
          <a:ext cx="11601351" cy="49497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angle à coins arrondis 4"/>
          <p:cNvSpPr/>
          <p:nvPr/>
        </p:nvSpPr>
        <p:spPr>
          <a:xfrm>
            <a:off x="6453963" y="5724676"/>
            <a:ext cx="988828" cy="622961"/>
          </a:xfrm>
          <a:prstGeom prst="roundRect">
            <a:avLst/>
          </a:prstGeom>
          <a:solidFill>
            <a:srgbClr val="0D3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Appel à projets</a:t>
            </a:r>
            <a:endParaRPr lang="fr-FR" sz="1200" dirty="0"/>
          </a:p>
        </p:txBody>
      </p:sp>
      <p:sp>
        <p:nvSpPr>
          <p:cNvPr id="9" name="Rectangle 8"/>
          <p:cNvSpPr/>
          <p:nvPr/>
        </p:nvSpPr>
        <p:spPr>
          <a:xfrm>
            <a:off x="7605642" y="5703760"/>
            <a:ext cx="4280595" cy="338554"/>
          </a:xfrm>
          <a:prstGeom prst="rect">
            <a:avLst/>
          </a:prstGeom>
        </p:spPr>
        <p:txBody>
          <a:bodyPr wrap="none">
            <a:spAutoFit/>
          </a:bodyPr>
          <a:lstStyle/>
          <a:p>
            <a:pPr algn="ctr"/>
            <a:r>
              <a:rPr lang="fr-FR" sz="1600" dirty="0">
                <a:solidFill>
                  <a:srgbClr val="0D3F96"/>
                </a:solidFill>
              </a:rPr>
              <a:t>C</a:t>
            </a:r>
            <a:r>
              <a:rPr lang="fr-FR" sz="1600" dirty="0" smtClean="0">
                <a:solidFill>
                  <a:srgbClr val="0D3F96"/>
                </a:solidFill>
              </a:rPr>
              <a:t>ritères de sélection plus restrictifs que le DOMO</a:t>
            </a:r>
            <a:endParaRPr lang="fr-FR" sz="1600" dirty="0">
              <a:solidFill>
                <a:srgbClr val="0D3F96"/>
              </a:solidFill>
            </a:endParaRPr>
          </a:p>
        </p:txBody>
      </p:sp>
    </p:spTree>
    <p:extLst>
      <p:ext uri="{BB962C8B-B14F-4D97-AF65-F5344CB8AC3E}">
        <p14:creationId xmlns:p14="http://schemas.microsoft.com/office/powerpoint/2010/main" val="326511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8967" y="733902"/>
            <a:ext cx="6550557" cy="923330"/>
          </a:xfrm>
          <a:prstGeom prst="rect">
            <a:avLst/>
          </a:prstGeom>
        </p:spPr>
        <p:txBody>
          <a:bodyPr wrap="square">
            <a:spAutoFit/>
          </a:bodyPr>
          <a:lstStyle/>
          <a:p>
            <a:pPr algn="ctr"/>
            <a:r>
              <a:rPr lang="fr-FR" b="1" spc="-20" dirty="0" smtClean="0">
                <a:solidFill>
                  <a:srgbClr val="3E4176"/>
                </a:solidFill>
                <a:latin typeface="Arial" panose="020B0604020202020204" pitchFamily="34" charset="0"/>
                <a:cs typeface="Arial" panose="020B0604020202020204" pitchFamily="34" charset="0"/>
              </a:rPr>
              <a:t>PR Hauts-de-France 2021-2027 </a:t>
            </a:r>
            <a:endParaRPr lang="fr-FR" dirty="0" smtClean="0">
              <a:solidFill>
                <a:srgbClr val="3E4176"/>
              </a:solidFill>
              <a:latin typeface="Arial" panose="020B0604020202020204" pitchFamily="34" charset="0"/>
              <a:cs typeface="Arial" panose="020B0604020202020204" pitchFamily="34" charset="0"/>
            </a:endParaRPr>
          </a:p>
          <a:p>
            <a:pPr algn="ctr"/>
            <a:r>
              <a:rPr lang="fr-FR" dirty="0" smtClean="0">
                <a:solidFill>
                  <a:srgbClr val="3E4176"/>
                </a:solidFill>
                <a:latin typeface="Arial" panose="020B0604020202020204" pitchFamily="34" charset="0"/>
                <a:cs typeface="Arial" panose="020B0604020202020204" pitchFamily="34" charset="0"/>
              </a:rPr>
              <a:t> </a:t>
            </a:r>
            <a:r>
              <a:rPr lang="fr-FR" sz="3600" dirty="0" smtClean="0">
                <a:solidFill>
                  <a:srgbClr val="3E4176"/>
                </a:solidFill>
                <a:latin typeface="Arial" panose="020B0604020202020204" pitchFamily="34" charset="0"/>
                <a:cs typeface="Arial" panose="020B0604020202020204" pitchFamily="34" charset="0"/>
              </a:rPr>
              <a:t>8</a:t>
            </a:r>
            <a:r>
              <a:rPr lang="fr-FR" sz="2400" dirty="0" smtClean="0">
                <a:solidFill>
                  <a:srgbClr val="3E4176"/>
                </a:solidFill>
                <a:latin typeface="Arial" panose="020B0604020202020204" pitchFamily="34" charset="0"/>
                <a:cs typeface="Arial" panose="020B0604020202020204" pitchFamily="34" charset="0"/>
              </a:rPr>
              <a:t> </a:t>
            </a:r>
            <a:r>
              <a:rPr lang="fr-FR" dirty="0" smtClean="0">
                <a:solidFill>
                  <a:srgbClr val="3E4176"/>
                </a:solidFill>
                <a:latin typeface="Arial" panose="020B0604020202020204" pitchFamily="34" charset="0"/>
                <a:cs typeface="Arial" panose="020B0604020202020204" pitchFamily="34" charset="0"/>
              </a:rPr>
              <a:t>thématiques d’intervention régionale FEDER FSE+ FTJ</a:t>
            </a:r>
            <a:endParaRPr lang="fr-FR" dirty="0">
              <a:solidFill>
                <a:srgbClr val="3E4176"/>
              </a:solidFill>
              <a:latin typeface="Arial" panose="020B0604020202020204" pitchFamily="34" charset="0"/>
              <a:cs typeface="Arial" panose="020B0604020202020204" pitchFamily="34" charset="0"/>
            </a:endParaRPr>
          </a:p>
        </p:txBody>
      </p:sp>
      <p:grpSp>
        <p:nvGrpSpPr>
          <p:cNvPr id="23" name="Groupe 22"/>
          <p:cNvGrpSpPr/>
          <p:nvPr/>
        </p:nvGrpSpPr>
        <p:grpSpPr>
          <a:xfrm>
            <a:off x="5121430" y="1839610"/>
            <a:ext cx="6868094" cy="3837363"/>
            <a:chOff x="-469281" y="-135368"/>
            <a:chExt cx="8094571" cy="4115733"/>
          </a:xfrm>
        </p:grpSpPr>
        <p:grpSp>
          <p:nvGrpSpPr>
            <p:cNvPr id="24" name="Groupe 23"/>
            <p:cNvGrpSpPr/>
            <p:nvPr/>
          </p:nvGrpSpPr>
          <p:grpSpPr>
            <a:xfrm>
              <a:off x="-122022" y="1668993"/>
              <a:ext cx="7740775" cy="2311372"/>
              <a:chOff x="-122022" y="1668993"/>
              <a:chExt cx="7740775" cy="2311372"/>
            </a:xfrm>
          </p:grpSpPr>
          <p:sp>
            <p:nvSpPr>
              <p:cNvPr id="36" name="Rectangle 35"/>
              <p:cNvSpPr/>
              <p:nvPr/>
            </p:nvSpPr>
            <p:spPr>
              <a:xfrm>
                <a:off x="4439166" y="2572196"/>
                <a:ext cx="3179587" cy="970281"/>
              </a:xfrm>
              <a:prstGeom prst="rect">
                <a:avLst/>
              </a:prstGeom>
            </p:spPr>
            <p:txBody>
              <a:bodyPr wrap="square">
                <a:noAutofit/>
              </a:bodyPr>
              <a:lstStyle/>
              <a:p>
                <a:pPr algn="ctr">
                  <a:lnSpc>
                    <a:spcPct val="105000"/>
                  </a:lnSpc>
                  <a:spcBef>
                    <a:spcPts val="500"/>
                  </a:spcBef>
                  <a:spcAft>
                    <a:spcPts val="0"/>
                  </a:spcAft>
                </a:pPr>
                <a:r>
                  <a:rPr lang="fr-FR" sz="1400" kern="1200" dirty="0">
                    <a:solidFill>
                      <a:srgbClr val="0D3F96"/>
                    </a:solidFill>
                    <a:effectLst/>
                    <a:latin typeface="Arial" panose="020B0604020202020204" pitchFamily="34" charset="0"/>
                    <a:ea typeface="Times New Roman" panose="02020603050405020304" pitchFamily="18" charset="0"/>
                    <a:cs typeface="Times New Roman" panose="02020603050405020304" pitchFamily="18" charset="0"/>
                  </a:rPr>
                  <a:t>Formation des demandeurs d’emploi / Lutte contre le décrochage</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Rectangle 36"/>
              <p:cNvSpPr/>
              <p:nvPr/>
            </p:nvSpPr>
            <p:spPr>
              <a:xfrm>
                <a:off x="-21466" y="2572200"/>
                <a:ext cx="4045201" cy="970280"/>
              </a:xfrm>
              <a:prstGeom prst="rect">
                <a:avLst/>
              </a:prstGeom>
            </p:spPr>
            <p:txBody>
              <a:bodyPr wrap="square">
                <a:noAutofit/>
              </a:bodyPr>
              <a:lstStyle/>
              <a:p>
                <a:pPr algn="ctr">
                  <a:lnSpc>
                    <a:spcPct val="105000"/>
                  </a:lnSpc>
                  <a:spcBef>
                    <a:spcPts val="500"/>
                  </a:spcBef>
                  <a:spcAft>
                    <a:spcPts val="0"/>
                  </a:spcAft>
                </a:pPr>
                <a:r>
                  <a:rPr lang="fr-FR" sz="1400" kern="1200" dirty="0">
                    <a:solidFill>
                      <a:srgbClr val="0D3F96"/>
                    </a:solidFill>
                    <a:effectLst/>
                    <a:latin typeface="Arial" panose="020B0604020202020204" pitchFamily="34" charset="0"/>
                    <a:ea typeface="Times New Roman" panose="02020603050405020304" pitchFamily="18" charset="0"/>
                    <a:cs typeface="Arial" panose="020B0604020202020204" pitchFamily="34" charset="0"/>
                  </a:rPr>
                  <a:t>Transition énergétique </a:t>
                </a:r>
                <a:r>
                  <a:rPr lang="fr-FR" sz="1400" dirty="0">
                    <a:solidFill>
                      <a:srgbClr val="0D3F96"/>
                    </a:solidFill>
                    <a:latin typeface="Arial" panose="020B0604020202020204" pitchFamily="34" charset="0"/>
                    <a:ea typeface="Times New Roman" panose="02020603050405020304" pitchFamily="18" charset="0"/>
                    <a:cs typeface="Arial" panose="020B0604020202020204" pitchFamily="34" charset="0"/>
                  </a:rPr>
                  <a:t>/</a:t>
                </a:r>
                <a:endParaRPr lang="fr-FR" sz="14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5000"/>
                  </a:lnSpc>
                  <a:spcBef>
                    <a:spcPts val="500"/>
                  </a:spcBef>
                  <a:spcAft>
                    <a:spcPts val="0"/>
                  </a:spcAft>
                </a:pPr>
                <a:r>
                  <a:rPr lang="fr-FR" sz="1400" kern="1200" dirty="0">
                    <a:solidFill>
                      <a:srgbClr val="0D3F96"/>
                    </a:solidFill>
                    <a:effectLst/>
                    <a:latin typeface="Arial" panose="020B0604020202020204" pitchFamily="34" charset="0"/>
                    <a:ea typeface="Times New Roman" panose="02020603050405020304" pitchFamily="18" charset="0"/>
                    <a:cs typeface="Arial" panose="020B0604020202020204" pitchFamily="34" charset="0"/>
                  </a:rPr>
                  <a:t>lutte contre le changement climatique </a:t>
                </a:r>
                <a:endParaRPr lang="fr-FR"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8" name="Image 37"/>
              <p:cNvPicPr>
                <a:picLocks noChangeAspect="1"/>
              </p:cNvPicPr>
              <p:nvPr/>
            </p:nvPicPr>
            <p:blipFill rotWithShape="1">
              <a:blip r:embed="rId3" cstate="print">
                <a:extLst>
                  <a:ext uri="{28A0092B-C50C-407E-A947-70E740481C1C}">
                    <a14:useLocalDpi xmlns:a14="http://schemas.microsoft.com/office/drawing/2010/main" val="0"/>
                  </a:ext>
                </a:extLst>
              </a:blip>
              <a:srcRect l="-16" t="-27" r="28" b="18629"/>
              <a:stretch/>
            </p:blipFill>
            <p:spPr>
              <a:xfrm>
                <a:off x="1402017" y="1669606"/>
                <a:ext cx="1128287" cy="918644"/>
              </a:xfrm>
              <a:prstGeom prst="rect">
                <a:avLst/>
              </a:prstGeom>
            </p:spPr>
          </p:pic>
          <p:pic>
            <p:nvPicPr>
              <p:cNvPr id="39" name="Image 38"/>
              <p:cNvPicPr>
                <a:picLocks noChangeAspect="1"/>
              </p:cNvPicPr>
              <p:nvPr/>
            </p:nvPicPr>
            <p:blipFill rotWithShape="1">
              <a:blip r:embed="rId4" cstate="print">
                <a:extLst>
                  <a:ext uri="{28A0092B-C50C-407E-A947-70E740481C1C}">
                    <a14:useLocalDpi xmlns:a14="http://schemas.microsoft.com/office/drawing/2010/main" val="0"/>
                  </a:ext>
                </a:extLst>
              </a:blip>
              <a:srcRect l="-56" t="-28" r="67" b="15968"/>
              <a:stretch/>
            </p:blipFill>
            <p:spPr>
              <a:xfrm>
                <a:off x="5492022" y="1668993"/>
                <a:ext cx="1073873" cy="902742"/>
              </a:xfrm>
              <a:prstGeom prst="rect">
                <a:avLst/>
              </a:prstGeom>
            </p:spPr>
          </p:pic>
          <p:sp>
            <p:nvSpPr>
              <p:cNvPr id="40" name="object 14"/>
              <p:cNvSpPr txBox="1"/>
              <p:nvPr/>
            </p:nvSpPr>
            <p:spPr>
              <a:xfrm>
                <a:off x="1685072" y="3504633"/>
                <a:ext cx="2347772" cy="475732"/>
              </a:xfrm>
              <a:prstGeom prst="rect">
                <a:avLst/>
              </a:prstGeom>
              <a:solidFill>
                <a:srgbClr val="92D050"/>
              </a:solidFill>
            </p:spPr>
            <p:txBody>
              <a:bodyPr vert="horz" wrap="square" lIns="0" tIns="28575" rIns="0" bIns="0" rtlCol="0" anchor="ctr">
                <a:noAutofit/>
              </a:bodyPr>
              <a:lstStyle/>
              <a:p>
                <a:pPr marL="64770" marR="53975" algn="ctr">
                  <a:lnSpc>
                    <a:spcPct val="105000"/>
                  </a:lnSpc>
                  <a:spcBef>
                    <a:spcPts val="500"/>
                  </a:spcBef>
                  <a:spcAft>
                    <a:spcPts val="0"/>
                  </a:spcAft>
                </a:pPr>
                <a:r>
                  <a:rPr lang="fr-FR" sz="1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FTJ - Transition énergétique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object 15"/>
              <p:cNvSpPr txBox="1"/>
              <p:nvPr/>
            </p:nvSpPr>
            <p:spPr>
              <a:xfrm>
                <a:off x="4551606" y="3561266"/>
                <a:ext cx="3035299" cy="365716"/>
              </a:xfrm>
              <a:prstGeom prst="rect">
                <a:avLst/>
              </a:prstGeom>
              <a:solidFill>
                <a:srgbClr val="AEABAB"/>
              </a:solidFill>
            </p:spPr>
            <p:txBody>
              <a:bodyPr vert="horz" wrap="square" lIns="0" tIns="56515" rIns="0" bIns="0" rtlCol="0" anchor="t">
                <a:noAutofit/>
              </a:bodyPr>
              <a:lstStyle/>
              <a:p>
                <a:pPr algn="ctr">
                  <a:lnSpc>
                    <a:spcPct val="105000"/>
                  </a:lnSpc>
                  <a:spcBef>
                    <a:spcPts val="500"/>
                  </a:spcBef>
                  <a:spcAft>
                    <a:spcPts val="0"/>
                  </a:spcAft>
                </a:pP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OS</a:t>
                </a:r>
                <a:r>
                  <a:rPr lang="fr-FR" sz="1200" b="1" kern="1200" spc="-4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4 - Europe</a:t>
                </a:r>
                <a:r>
                  <a:rPr lang="fr-FR" sz="1200" b="1" kern="1200" spc="-3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r>
                  <a:rPr lang="fr-FR" sz="1200" b="1" kern="1200" spc="-2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spc="-5"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sociale</a:t>
                </a:r>
              </a:p>
            </p:txBody>
          </p:sp>
          <p:sp>
            <p:nvSpPr>
              <p:cNvPr id="42" name="object 17"/>
              <p:cNvSpPr txBox="1"/>
              <p:nvPr/>
            </p:nvSpPr>
            <p:spPr>
              <a:xfrm>
                <a:off x="-122022" y="3504633"/>
                <a:ext cx="1671475" cy="475732"/>
              </a:xfrm>
              <a:prstGeom prst="rect">
                <a:avLst/>
              </a:prstGeom>
              <a:solidFill>
                <a:srgbClr val="009999"/>
              </a:solidFill>
            </p:spPr>
            <p:txBody>
              <a:bodyPr vert="horz" wrap="square" lIns="0" tIns="3810" rIns="0" bIns="0" rtlCol="0" anchor="ctr">
                <a:noAutofit/>
              </a:bodyPr>
              <a:lstStyle/>
              <a:p>
                <a:pPr algn="ctr">
                  <a:lnSpc>
                    <a:spcPct val="105000"/>
                  </a:lnSpc>
                  <a:spcBef>
                    <a:spcPts val="30"/>
                  </a:spcBef>
                  <a:spcAft>
                    <a:spcPts val="0"/>
                  </a:spcAft>
                </a:pP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t>
                </a:r>
                <a:r>
                  <a:rPr lang="fr-FR" sz="1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2 - </a:t>
                </a: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Europe </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r>
                  <a:rPr lang="fr-FR" sz="1200" b="1" kern="1200" spc="-2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verte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25" name="Groupe 24"/>
            <p:cNvGrpSpPr/>
            <p:nvPr/>
          </p:nvGrpSpPr>
          <p:grpSpPr>
            <a:xfrm>
              <a:off x="-469281" y="-135368"/>
              <a:ext cx="8094571" cy="1902091"/>
              <a:chOff x="-469281" y="-135368"/>
              <a:chExt cx="8094571" cy="1902091"/>
            </a:xfrm>
          </p:grpSpPr>
          <p:sp>
            <p:nvSpPr>
              <p:cNvPr id="26" name="Rectangle 25"/>
              <p:cNvSpPr/>
              <p:nvPr/>
            </p:nvSpPr>
            <p:spPr>
              <a:xfrm>
                <a:off x="2515476" y="896551"/>
                <a:ext cx="1715770" cy="384175"/>
              </a:xfrm>
              <a:prstGeom prst="rect">
                <a:avLst/>
              </a:prstGeom>
            </p:spPr>
            <p:txBody>
              <a:bodyPr wrap="square">
                <a:noAutofit/>
              </a:bodyPr>
              <a:lstStyle/>
              <a:p>
                <a:pPr algn="ctr">
                  <a:lnSpc>
                    <a:spcPct val="105000"/>
                  </a:lnSpc>
                  <a:spcBef>
                    <a:spcPts val="500"/>
                  </a:spcBef>
                  <a:spcAft>
                    <a:spcPts val="0"/>
                  </a:spcAft>
                </a:pPr>
                <a:r>
                  <a:rPr lang="fr-FR" sz="1400" kern="1200" dirty="0">
                    <a:solidFill>
                      <a:srgbClr val="0D3F96"/>
                    </a:solidFill>
                    <a:effectLst/>
                    <a:latin typeface="Arial" panose="020B0604020202020204" pitchFamily="34" charset="0"/>
                    <a:ea typeface="Times New Roman" panose="02020603050405020304" pitchFamily="18" charset="0"/>
                    <a:cs typeface="Times New Roman" panose="02020603050405020304" pitchFamily="18" charset="0"/>
                  </a:rPr>
                  <a:t>Numérique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Rectangle 26"/>
              <p:cNvSpPr/>
              <p:nvPr/>
            </p:nvSpPr>
            <p:spPr>
              <a:xfrm>
                <a:off x="990722" y="797861"/>
                <a:ext cx="1890234" cy="406560"/>
              </a:xfrm>
              <a:prstGeom prst="rect">
                <a:avLst/>
              </a:prstGeom>
            </p:spPr>
            <p:txBody>
              <a:bodyPr wrap="square">
                <a:noAutofit/>
              </a:bodyPr>
              <a:lstStyle/>
              <a:p>
                <a:pPr algn="ctr">
                  <a:lnSpc>
                    <a:spcPct val="105000"/>
                  </a:lnSpc>
                  <a:spcBef>
                    <a:spcPts val="500"/>
                  </a:spcBef>
                  <a:spcAft>
                    <a:spcPts val="0"/>
                  </a:spcAft>
                </a:pPr>
                <a:r>
                  <a:rPr lang="fr-FR" sz="1400" kern="1200" dirty="0">
                    <a:solidFill>
                      <a:srgbClr val="0D3F96"/>
                    </a:solidFill>
                    <a:effectLst/>
                    <a:latin typeface="Arial" panose="020B0604020202020204" pitchFamily="34" charset="0"/>
                    <a:ea typeface="Times New Roman" panose="02020603050405020304" pitchFamily="18" charset="0"/>
                    <a:cs typeface="Times New Roman" panose="02020603050405020304" pitchFamily="18" charset="0"/>
                  </a:rPr>
                  <a:t>Recherche / Innovation</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Rectangle 27"/>
              <p:cNvSpPr/>
              <p:nvPr/>
            </p:nvSpPr>
            <p:spPr>
              <a:xfrm>
                <a:off x="4551605" y="948366"/>
                <a:ext cx="3035300" cy="384175"/>
              </a:xfrm>
              <a:prstGeom prst="rect">
                <a:avLst/>
              </a:prstGeom>
            </p:spPr>
            <p:txBody>
              <a:bodyPr wrap="square">
                <a:noAutofit/>
              </a:bodyPr>
              <a:lstStyle/>
              <a:p>
                <a:pPr algn="ctr">
                  <a:lnSpc>
                    <a:spcPct val="105000"/>
                  </a:lnSpc>
                  <a:spcBef>
                    <a:spcPts val="500"/>
                  </a:spcBef>
                  <a:spcAft>
                    <a:spcPts val="0"/>
                  </a:spcAft>
                </a:pPr>
                <a:r>
                  <a:rPr lang="fr-FR" sz="1400" kern="1200">
                    <a:solidFill>
                      <a:srgbClr val="0D3F96"/>
                    </a:solidFill>
                    <a:effectLst/>
                    <a:latin typeface="Arial" panose="020B0604020202020204" pitchFamily="34" charset="0"/>
                    <a:ea typeface="Times New Roman" panose="02020603050405020304" pitchFamily="18" charset="0"/>
                    <a:cs typeface="Times New Roman" panose="02020603050405020304" pitchFamily="18" charset="0"/>
                  </a:rPr>
                  <a:t>Aménagement du territoire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143" y="-89096"/>
                <a:ext cx="1041342" cy="1041678"/>
              </a:xfrm>
              <a:prstGeom prst="rect">
                <a:avLst/>
              </a:prstGeom>
            </p:spPr>
          </p:pic>
          <p:pic>
            <p:nvPicPr>
              <p:cNvPr id="30" name="Image 29"/>
              <p:cNvPicPr>
                <a:picLocks noChangeAspect="1"/>
              </p:cNvPicPr>
              <p:nvPr/>
            </p:nvPicPr>
            <p:blipFill rotWithShape="1">
              <a:blip r:embed="rId6" cstate="print">
                <a:extLst>
                  <a:ext uri="{28A0092B-C50C-407E-A947-70E740481C1C}">
                    <a14:useLocalDpi xmlns:a14="http://schemas.microsoft.com/office/drawing/2010/main" val="0"/>
                  </a:ext>
                </a:extLst>
              </a:blip>
              <a:srcRect t="25702" b="25202"/>
              <a:stretch/>
            </p:blipFill>
            <p:spPr>
              <a:xfrm>
                <a:off x="1291368" y="92547"/>
                <a:ext cx="1313590" cy="644868"/>
              </a:xfrm>
              <a:prstGeom prst="rect">
                <a:avLst/>
              </a:prstGeom>
            </p:spPr>
          </p:pic>
          <p:pic>
            <p:nvPicPr>
              <p:cNvPr id="31" name="Image 30"/>
              <p:cNvPicPr>
                <a:picLocks noChangeAspect="1"/>
              </p:cNvPicPr>
              <p:nvPr/>
            </p:nvPicPr>
            <p:blipFill rotWithShape="1">
              <a:blip r:embed="rId7" cstate="print">
                <a:extLst>
                  <a:ext uri="{28A0092B-C50C-407E-A947-70E740481C1C}">
                    <a14:useLocalDpi xmlns:a14="http://schemas.microsoft.com/office/drawing/2010/main" val="0"/>
                  </a:ext>
                </a:extLst>
              </a:blip>
              <a:srcRect l="-55" r="66" b="17720"/>
              <a:stretch/>
            </p:blipFill>
            <p:spPr>
              <a:xfrm>
                <a:off x="5465152" y="-135368"/>
                <a:ext cx="1208207" cy="994622"/>
              </a:xfrm>
              <a:prstGeom prst="rect">
                <a:avLst/>
              </a:prstGeom>
            </p:spPr>
          </p:pic>
          <p:sp>
            <p:nvSpPr>
              <p:cNvPr id="32" name="object 16"/>
              <p:cNvSpPr txBox="1"/>
              <p:nvPr/>
            </p:nvSpPr>
            <p:spPr>
              <a:xfrm>
                <a:off x="-21466" y="1394995"/>
                <a:ext cx="4045585" cy="364490"/>
              </a:xfrm>
              <a:prstGeom prst="rect">
                <a:avLst/>
              </a:prstGeom>
              <a:solidFill>
                <a:srgbClr val="354A96"/>
              </a:solidFill>
            </p:spPr>
            <p:txBody>
              <a:bodyPr vert="horz" wrap="square" lIns="0" tIns="3175" rIns="0" bIns="0" rtlCol="0" anchor="ctr">
                <a:noAutofit/>
              </a:bodyPr>
              <a:lstStyle/>
              <a:p>
                <a:pPr algn="ctr">
                  <a:lnSpc>
                    <a:spcPct val="105000"/>
                  </a:lnSpc>
                  <a:spcBef>
                    <a:spcPts val="25"/>
                  </a:spcBef>
                  <a:spcAft>
                    <a:spcPts val="0"/>
                  </a:spcAft>
                </a:pP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OS</a:t>
                </a:r>
                <a:r>
                  <a:rPr lang="fr-FR" sz="1200" b="1" kern="1200" spc="-2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1 - </a:t>
                </a: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Europe </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r>
                  <a:rPr lang="fr-FR" sz="1200" b="1" kern="1200" spc="-2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intelligente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3" name="object 18"/>
              <p:cNvSpPr txBox="1"/>
              <p:nvPr/>
            </p:nvSpPr>
            <p:spPr>
              <a:xfrm>
                <a:off x="4292773" y="1395436"/>
                <a:ext cx="3332517" cy="371287"/>
              </a:xfrm>
              <a:prstGeom prst="rect">
                <a:avLst/>
              </a:prstGeom>
              <a:solidFill>
                <a:srgbClr val="8FAADC"/>
              </a:solidFill>
            </p:spPr>
            <p:txBody>
              <a:bodyPr vert="horz" wrap="square" lIns="0" tIns="45085" rIns="0" bIns="0" rtlCol="0" anchor="ctr">
                <a:noAutofit/>
              </a:bodyPr>
              <a:lstStyle/>
              <a:p>
                <a:pPr algn="ctr">
                  <a:lnSpc>
                    <a:spcPct val="105000"/>
                  </a:lnSpc>
                  <a:spcBef>
                    <a:spcPts val="500"/>
                  </a:spcBef>
                  <a:spcAft>
                    <a:spcPts val="0"/>
                  </a:spcAft>
                </a:pP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t>
                </a:r>
                <a:r>
                  <a:rPr lang="fr-FR" sz="1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5 - </a:t>
                </a: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Europe</a:t>
                </a: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proche</a:t>
                </a:r>
                <a:r>
                  <a:rPr lang="fr-FR" sz="1200" b="1" kern="1200" spc="-5"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des</a:t>
                </a:r>
                <a:r>
                  <a:rPr lang="fr-FR" sz="1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200" spc="-1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citoyens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469281" y="937174"/>
                <a:ext cx="1890234" cy="406560"/>
              </a:xfrm>
              <a:prstGeom prst="rect">
                <a:avLst/>
              </a:prstGeom>
            </p:spPr>
            <p:txBody>
              <a:bodyPr wrap="square">
                <a:noAutofit/>
              </a:bodyPr>
              <a:lstStyle/>
              <a:p>
                <a:pPr algn="ctr">
                  <a:lnSpc>
                    <a:spcPct val="105000"/>
                  </a:lnSpc>
                  <a:spcBef>
                    <a:spcPts val="500"/>
                  </a:spcBef>
                  <a:spcAft>
                    <a:spcPts val="0"/>
                  </a:spcAft>
                </a:pPr>
                <a:r>
                  <a:rPr lang="fr-FR" sz="1400" kern="1200" dirty="0">
                    <a:solidFill>
                      <a:srgbClr val="0D3F96"/>
                    </a:solidFill>
                    <a:effectLst/>
                    <a:latin typeface="Arial" panose="020B0604020202020204" pitchFamily="34" charset="0"/>
                    <a:ea typeface="Times New Roman" panose="02020603050405020304" pitchFamily="18" charset="0"/>
                    <a:cs typeface="Times New Roman" panose="02020603050405020304" pitchFamily="18" charset="0"/>
                  </a:rPr>
                  <a:t>Économie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5" name="Imag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66" y="-82492"/>
                <a:ext cx="1043088" cy="1043534"/>
              </a:xfrm>
              <a:prstGeom prst="rect">
                <a:avLst/>
              </a:prstGeom>
            </p:spPr>
          </p:pic>
        </p:grpSp>
      </p:grpSp>
      <p:sp>
        <p:nvSpPr>
          <p:cNvPr id="62" name="object 3"/>
          <p:cNvSpPr/>
          <p:nvPr/>
        </p:nvSpPr>
        <p:spPr>
          <a:xfrm>
            <a:off x="367691" y="3223411"/>
            <a:ext cx="297898" cy="296631"/>
          </a:xfrm>
          <a:custGeom>
            <a:avLst/>
            <a:gdLst/>
            <a:ahLst/>
            <a:cxnLst/>
            <a:rect l="l" t="t" r="r" b="b"/>
            <a:pathLst>
              <a:path w="149225" h="148590">
                <a:moveTo>
                  <a:pt x="148844" y="50800"/>
                </a:moveTo>
                <a:lnTo>
                  <a:pt x="98044" y="50800"/>
                </a:lnTo>
                <a:lnTo>
                  <a:pt x="98044" y="0"/>
                </a:lnTo>
                <a:lnTo>
                  <a:pt x="50800" y="0"/>
                </a:lnTo>
                <a:lnTo>
                  <a:pt x="50800" y="50800"/>
                </a:lnTo>
                <a:lnTo>
                  <a:pt x="0" y="50800"/>
                </a:lnTo>
                <a:lnTo>
                  <a:pt x="0" y="97790"/>
                </a:lnTo>
                <a:lnTo>
                  <a:pt x="50800" y="97790"/>
                </a:lnTo>
                <a:lnTo>
                  <a:pt x="50800" y="148590"/>
                </a:lnTo>
                <a:lnTo>
                  <a:pt x="98044" y="148590"/>
                </a:lnTo>
                <a:lnTo>
                  <a:pt x="98044" y="97790"/>
                </a:lnTo>
                <a:lnTo>
                  <a:pt x="148844" y="97790"/>
                </a:lnTo>
                <a:lnTo>
                  <a:pt x="148844" y="50800"/>
                </a:lnTo>
                <a:close/>
              </a:path>
            </a:pathLst>
          </a:custGeom>
          <a:solidFill>
            <a:srgbClr val="AEABAB"/>
          </a:solidFill>
        </p:spPr>
        <p:txBody>
          <a:bodyPr wrap="square" lIns="0" tIns="0" rIns="0" bIns="0" rtlCol="0"/>
          <a:lstStyle/>
          <a:p>
            <a:endParaRPr sz="3593"/>
          </a:p>
        </p:txBody>
      </p:sp>
      <p:sp>
        <p:nvSpPr>
          <p:cNvPr id="63" name="object 4"/>
          <p:cNvSpPr/>
          <p:nvPr/>
        </p:nvSpPr>
        <p:spPr>
          <a:xfrm>
            <a:off x="396465" y="4787887"/>
            <a:ext cx="297898" cy="296631"/>
          </a:xfrm>
          <a:custGeom>
            <a:avLst/>
            <a:gdLst/>
            <a:ahLst/>
            <a:cxnLst/>
            <a:rect l="l" t="t" r="r" b="b"/>
            <a:pathLst>
              <a:path w="149225" h="148589">
                <a:moveTo>
                  <a:pt x="148844" y="50800"/>
                </a:moveTo>
                <a:lnTo>
                  <a:pt x="98044" y="50800"/>
                </a:lnTo>
                <a:lnTo>
                  <a:pt x="98044" y="0"/>
                </a:lnTo>
                <a:lnTo>
                  <a:pt x="50800" y="0"/>
                </a:lnTo>
                <a:lnTo>
                  <a:pt x="50800" y="50800"/>
                </a:lnTo>
                <a:lnTo>
                  <a:pt x="0" y="50800"/>
                </a:lnTo>
                <a:lnTo>
                  <a:pt x="0" y="97790"/>
                </a:lnTo>
                <a:lnTo>
                  <a:pt x="50800" y="97790"/>
                </a:lnTo>
                <a:lnTo>
                  <a:pt x="50800" y="148590"/>
                </a:lnTo>
                <a:lnTo>
                  <a:pt x="98044" y="148590"/>
                </a:lnTo>
                <a:lnTo>
                  <a:pt x="98044" y="97790"/>
                </a:lnTo>
                <a:lnTo>
                  <a:pt x="148844" y="97790"/>
                </a:lnTo>
                <a:lnTo>
                  <a:pt x="148844" y="50800"/>
                </a:lnTo>
                <a:close/>
              </a:path>
            </a:pathLst>
          </a:custGeom>
          <a:solidFill>
            <a:schemeClr val="accent6"/>
          </a:solidFill>
        </p:spPr>
        <p:txBody>
          <a:bodyPr wrap="square" lIns="0" tIns="0" rIns="0" bIns="0" rtlCol="0"/>
          <a:lstStyle/>
          <a:p>
            <a:endParaRPr sz="3593"/>
          </a:p>
        </p:txBody>
      </p:sp>
      <p:sp>
        <p:nvSpPr>
          <p:cNvPr id="64" name="object 5"/>
          <p:cNvSpPr txBox="1"/>
          <p:nvPr/>
        </p:nvSpPr>
        <p:spPr>
          <a:xfrm>
            <a:off x="1383765" y="1897121"/>
            <a:ext cx="1366529" cy="302599"/>
          </a:xfrm>
          <a:prstGeom prst="rect">
            <a:avLst/>
          </a:prstGeom>
        </p:spPr>
        <p:txBody>
          <a:bodyPr vert="horz" wrap="square" lIns="0" tIns="25353" rIns="0" bIns="0" rtlCol="0">
            <a:spAutoFit/>
          </a:bodyPr>
          <a:lstStyle/>
          <a:p>
            <a:r>
              <a:rPr lang="fr-FR" spc="-10" dirty="0">
                <a:solidFill>
                  <a:srgbClr val="0D3F96"/>
                </a:solidFill>
                <a:cs typeface="Calibri"/>
              </a:rPr>
              <a:t>346</a:t>
            </a:r>
            <a:r>
              <a:rPr lang="fr-FR" spc="-50" dirty="0">
                <a:solidFill>
                  <a:srgbClr val="0D3F96"/>
                </a:solidFill>
                <a:cs typeface="Calibri"/>
              </a:rPr>
              <a:t> </a:t>
            </a:r>
            <a:r>
              <a:rPr lang="fr-FR" spc="-10" dirty="0">
                <a:solidFill>
                  <a:srgbClr val="0D3F96"/>
                </a:solidFill>
                <a:cs typeface="Calibri"/>
              </a:rPr>
              <a:t>712 836</a:t>
            </a:r>
            <a:r>
              <a:rPr lang="fr-FR" spc="-30" dirty="0">
                <a:solidFill>
                  <a:srgbClr val="0D3F96"/>
                </a:solidFill>
                <a:cs typeface="Calibri"/>
              </a:rPr>
              <a:t> </a:t>
            </a:r>
            <a:r>
              <a:rPr lang="fr-FR" spc="-10" dirty="0">
                <a:solidFill>
                  <a:srgbClr val="0D3F96"/>
                </a:solidFill>
                <a:cs typeface="Calibri"/>
              </a:rPr>
              <a:t>€</a:t>
            </a:r>
            <a:endParaRPr lang="fr-FR" dirty="0">
              <a:solidFill>
                <a:srgbClr val="0D3F96"/>
              </a:solidFill>
              <a:cs typeface="Calibri"/>
            </a:endParaRPr>
          </a:p>
        </p:txBody>
      </p:sp>
      <p:sp>
        <p:nvSpPr>
          <p:cNvPr id="65" name="object 6"/>
          <p:cNvSpPr txBox="1"/>
          <p:nvPr/>
        </p:nvSpPr>
        <p:spPr>
          <a:xfrm>
            <a:off x="1312175" y="4154456"/>
            <a:ext cx="1366529" cy="302151"/>
          </a:xfrm>
          <a:prstGeom prst="rect">
            <a:avLst/>
          </a:prstGeom>
        </p:spPr>
        <p:txBody>
          <a:bodyPr vert="horz" wrap="square" lIns="0" tIns="25353" rIns="0" bIns="0" rtlCol="0">
            <a:spAutoFit/>
          </a:bodyPr>
          <a:lstStyle/>
          <a:p>
            <a:pPr marL="25353">
              <a:spcBef>
                <a:spcPts val="200"/>
              </a:spcBef>
            </a:pPr>
            <a:r>
              <a:rPr sz="1797" dirty="0">
                <a:solidFill>
                  <a:srgbClr val="AEABAB"/>
                </a:solidFill>
                <a:latin typeface="Calibri"/>
                <a:cs typeface="Calibri"/>
              </a:rPr>
              <a:t>232</a:t>
            </a:r>
            <a:r>
              <a:rPr sz="1797" spc="-40" dirty="0">
                <a:solidFill>
                  <a:srgbClr val="AEABAB"/>
                </a:solidFill>
                <a:latin typeface="Calibri"/>
                <a:cs typeface="Calibri"/>
              </a:rPr>
              <a:t> </a:t>
            </a:r>
            <a:r>
              <a:rPr sz="1797" dirty="0">
                <a:solidFill>
                  <a:srgbClr val="AEABAB"/>
                </a:solidFill>
                <a:latin typeface="Calibri"/>
                <a:cs typeface="Calibri"/>
              </a:rPr>
              <a:t>447</a:t>
            </a:r>
            <a:r>
              <a:rPr sz="1797" spc="-60" dirty="0">
                <a:solidFill>
                  <a:srgbClr val="AEABAB"/>
                </a:solidFill>
                <a:latin typeface="Calibri"/>
                <a:cs typeface="Calibri"/>
              </a:rPr>
              <a:t> </a:t>
            </a:r>
            <a:r>
              <a:rPr sz="1797" dirty="0">
                <a:solidFill>
                  <a:srgbClr val="AEABAB"/>
                </a:solidFill>
                <a:latin typeface="Calibri"/>
                <a:cs typeface="Calibri"/>
              </a:rPr>
              <a:t>433</a:t>
            </a:r>
            <a:r>
              <a:rPr sz="1797" spc="-60" dirty="0">
                <a:solidFill>
                  <a:srgbClr val="AEABAB"/>
                </a:solidFill>
                <a:latin typeface="Calibri"/>
                <a:cs typeface="Calibri"/>
              </a:rPr>
              <a:t> </a:t>
            </a:r>
            <a:r>
              <a:rPr sz="1797" dirty="0">
                <a:solidFill>
                  <a:srgbClr val="AEABAB"/>
                </a:solidFill>
                <a:latin typeface="Calibri"/>
                <a:cs typeface="Calibri"/>
              </a:rPr>
              <a:t>€</a:t>
            </a:r>
            <a:endParaRPr sz="1797" dirty="0">
              <a:latin typeface="Calibri"/>
              <a:cs typeface="Calibri"/>
            </a:endParaRPr>
          </a:p>
        </p:txBody>
      </p:sp>
      <p:sp>
        <p:nvSpPr>
          <p:cNvPr id="66" name="object 8"/>
          <p:cNvSpPr/>
          <p:nvPr/>
        </p:nvSpPr>
        <p:spPr>
          <a:xfrm>
            <a:off x="132289" y="2125642"/>
            <a:ext cx="768702" cy="758251"/>
          </a:xfrm>
          <a:custGeom>
            <a:avLst/>
            <a:gdLst/>
            <a:ahLst/>
            <a:cxnLst/>
            <a:rect l="l" t="t" r="r" b="b"/>
            <a:pathLst>
              <a:path w="504825" h="504825">
                <a:moveTo>
                  <a:pt x="252221" y="0"/>
                </a:moveTo>
                <a:lnTo>
                  <a:pt x="206879" y="4062"/>
                </a:lnTo>
                <a:lnTo>
                  <a:pt x="164205" y="15777"/>
                </a:lnTo>
                <a:lnTo>
                  <a:pt x="124911" y="34431"/>
                </a:lnTo>
                <a:lnTo>
                  <a:pt x="89710" y="59312"/>
                </a:lnTo>
                <a:lnTo>
                  <a:pt x="59312" y="89710"/>
                </a:lnTo>
                <a:lnTo>
                  <a:pt x="34431" y="124911"/>
                </a:lnTo>
                <a:lnTo>
                  <a:pt x="15777" y="164205"/>
                </a:lnTo>
                <a:lnTo>
                  <a:pt x="4062" y="206879"/>
                </a:lnTo>
                <a:lnTo>
                  <a:pt x="0" y="252222"/>
                </a:lnTo>
                <a:lnTo>
                  <a:pt x="4062" y="297564"/>
                </a:lnTo>
                <a:lnTo>
                  <a:pt x="15777" y="340238"/>
                </a:lnTo>
                <a:lnTo>
                  <a:pt x="34431" y="379532"/>
                </a:lnTo>
                <a:lnTo>
                  <a:pt x="59312" y="414733"/>
                </a:lnTo>
                <a:lnTo>
                  <a:pt x="89710" y="445131"/>
                </a:lnTo>
                <a:lnTo>
                  <a:pt x="124911" y="470012"/>
                </a:lnTo>
                <a:lnTo>
                  <a:pt x="164205" y="488666"/>
                </a:lnTo>
                <a:lnTo>
                  <a:pt x="206879" y="500381"/>
                </a:lnTo>
                <a:lnTo>
                  <a:pt x="252221" y="504444"/>
                </a:lnTo>
                <a:lnTo>
                  <a:pt x="297564" y="500381"/>
                </a:lnTo>
                <a:lnTo>
                  <a:pt x="340238" y="488666"/>
                </a:lnTo>
                <a:lnTo>
                  <a:pt x="379532" y="470012"/>
                </a:lnTo>
                <a:lnTo>
                  <a:pt x="414733" y="445131"/>
                </a:lnTo>
                <a:lnTo>
                  <a:pt x="445131" y="414733"/>
                </a:lnTo>
                <a:lnTo>
                  <a:pt x="470012" y="379532"/>
                </a:lnTo>
                <a:lnTo>
                  <a:pt x="488666" y="340238"/>
                </a:lnTo>
                <a:lnTo>
                  <a:pt x="500381" y="297564"/>
                </a:lnTo>
                <a:lnTo>
                  <a:pt x="504444" y="252222"/>
                </a:lnTo>
                <a:lnTo>
                  <a:pt x="500381" y="206879"/>
                </a:lnTo>
                <a:lnTo>
                  <a:pt x="488666" y="164205"/>
                </a:lnTo>
                <a:lnTo>
                  <a:pt x="470012" y="124911"/>
                </a:lnTo>
                <a:lnTo>
                  <a:pt x="445131" y="89710"/>
                </a:lnTo>
                <a:lnTo>
                  <a:pt x="414733" y="59312"/>
                </a:lnTo>
                <a:lnTo>
                  <a:pt x="379532" y="34431"/>
                </a:lnTo>
                <a:lnTo>
                  <a:pt x="340238" y="15777"/>
                </a:lnTo>
                <a:lnTo>
                  <a:pt x="297564" y="4062"/>
                </a:lnTo>
                <a:lnTo>
                  <a:pt x="252221" y="0"/>
                </a:lnTo>
                <a:close/>
              </a:path>
            </a:pathLst>
          </a:custGeom>
          <a:solidFill>
            <a:srgbClr val="1C1D6F"/>
          </a:solidFill>
        </p:spPr>
        <p:txBody>
          <a:bodyPr wrap="square" lIns="0" tIns="0" rIns="0" bIns="0" rtlCol="0"/>
          <a:lstStyle/>
          <a:p>
            <a:endParaRPr sz="3593"/>
          </a:p>
        </p:txBody>
      </p:sp>
      <p:sp>
        <p:nvSpPr>
          <p:cNvPr id="67" name="object 9"/>
          <p:cNvSpPr txBox="1"/>
          <p:nvPr/>
        </p:nvSpPr>
        <p:spPr>
          <a:xfrm>
            <a:off x="189838" y="2354107"/>
            <a:ext cx="711153" cy="301319"/>
          </a:xfrm>
          <a:prstGeom prst="rect">
            <a:avLst/>
          </a:prstGeom>
        </p:spPr>
        <p:txBody>
          <a:bodyPr vert="horz" wrap="square" lIns="0" tIns="24085" rIns="0" bIns="0" rtlCol="0">
            <a:spAutoFit/>
          </a:bodyPr>
          <a:lstStyle/>
          <a:p>
            <a:pPr marL="25353">
              <a:spcBef>
                <a:spcPts val="190"/>
              </a:spcBef>
            </a:pPr>
            <a:r>
              <a:rPr b="1" spc="-10" dirty="0">
                <a:solidFill>
                  <a:srgbClr val="FFFFFF"/>
                </a:solidFill>
                <a:latin typeface="Calibri"/>
                <a:cs typeface="Calibri"/>
              </a:rPr>
              <a:t>F</a:t>
            </a:r>
            <a:r>
              <a:rPr b="1" spc="-30" dirty="0">
                <a:solidFill>
                  <a:srgbClr val="FFFFFF"/>
                </a:solidFill>
                <a:latin typeface="Calibri"/>
                <a:cs typeface="Calibri"/>
              </a:rPr>
              <a:t>E</a:t>
            </a:r>
            <a:r>
              <a:rPr b="1" spc="-20" dirty="0">
                <a:solidFill>
                  <a:srgbClr val="FFFFFF"/>
                </a:solidFill>
                <a:latin typeface="Calibri"/>
                <a:cs typeface="Calibri"/>
              </a:rPr>
              <a:t>D</a:t>
            </a:r>
            <a:r>
              <a:rPr b="1" spc="-30" dirty="0">
                <a:solidFill>
                  <a:srgbClr val="FFFFFF"/>
                </a:solidFill>
                <a:latin typeface="Calibri"/>
                <a:cs typeface="Calibri"/>
              </a:rPr>
              <a:t>E</a:t>
            </a:r>
            <a:r>
              <a:rPr b="1" spc="-10" dirty="0">
                <a:solidFill>
                  <a:srgbClr val="FFFFFF"/>
                </a:solidFill>
                <a:latin typeface="Calibri"/>
                <a:cs typeface="Calibri"/>
              </a:rPr>
              <a:t>R</a:t>
            </a:r>
            <a:endParaRPr dirty="0">
              <a:latin typeface="Calibri"/>
              <a:cs typeface="Calibri"/>
            </a:endParaRPr>
          </a:p>
        </p:txBody>
      </p:sp>
      <p:sp>
        <p:nvSpPr>
          <p:cNvPr id="68" name="object 10"/>
          <p:cNvSpPr/>
          <p:nvPr/>
        </p:nvSpPr>
        <p:spPr>
          <a:xfrm>
            <a:off x="132289" y="3844579"/>
            <a:ext cx="768702" cy="743268"/>
          </a:xfrm>
          <a:custGeom>
            <a:avLst/>
            <a:gdLst/>
            <a:ahLst/>
            <a:cxnLst/>
            <a:rect l="l" t="t" r="r" b="b"/>
            <a:pathLst>
              <a:path w="504825" h="504825">
                <a:moveTo>
                  <a:pt x="252221" y="0"/>
                </a:moveTo>
                <a:lnTo>
                  <a:pt x="206879" y="4062"/>
                </a:lnTo>
                <a:lnTo>
                  <a:pt x="164205" y="15777"/>
                </a:lnTo>
                <a:lnTo>
                  <a:pt x="124911" y="34431"/>
                </a:lnTo>
                <a:lnTo>
                  <a:pt x="89710" y="59312"/>
                </a:lnTo>
                <a:lnTo>
                  <a:pt x="59312" y="89710"/>
                </a:lnTo>
                <a:lnTo>
                  <a:pt x="34431" y="124911"/>
                </a:lnTo>
                <a:lnTo>
                  <a:pt x="15777" y="164205"/>
                </a:lnTo>
                <a:lnTo>
                  <a:pt x="4062" y="206879"/>
                </a:lnTo>
                <a:lnTo>
                  <a:pt x="0" y="252222"/>
                </a:lnTo>
                <a:lnTo>
                  <a:pt x="4062" y="297564"/>
                </a:lnTo>
                <a:lnTo>
                  <a:pt x="15777" y="340238"/>
                </a:lnTo>
                <a:lnTo>
                  <a:pt x="34431" y="379532"/>
                </a:lnTo>
                <a:lnTo>
                  <a:pt x="59312" y="414733"/>
                </a:lnTo>
                <a:lnTo>
                  <a:pt x="89710" y="445131"/>
                </a:lnTo>
                <a:lnTo>
                  <a:pt x="124911" y="470012"/>
                </a:lnTo>
                <a:lnTo>
                  <a:pt x="164205" y="488666"/>
                </a:lnTo>
                <a:lnTo>
                  <a:pt x="206879" y="500381"/>
                </a:lnTo>
                <a:lnTo>
                  <a:pt x="252221" y="504444"/>
                </a:lnTo>
                <a:lnTo>
                  <a:pt x="297564" y="500381"/>
                </a:lnTo>
                <a:lnTo>
                  <a:pt x="340238" y="488666"/>
                </a:lnTo>
                <a:lnTo>
                  <a:pt x="379532" y="470012"/>
                </a:lnTo>
                <a:lnTo>
                  <a:pt x="414733" y="445131"/>
                </a:lnTo>
                <a:lnTo>
                  <a:pt x="445131" y="414733"/>
                </a:lnTo>
                <a:lnTo>
                  <a:pt x="470012" y="379532"/>
                </a:lnTo>
                <a:lnTo>
                  <a:pt x="488666" y="340238"/>
                </a:lnTo>
                <a:lnTo>
                  <a:pt x="500381" y="297564"/>
                </a:lnTo>
                <a:lnTo>
                  <a:pt x="504444" y="252222"/>
                </a:lnTo>
                <a:lnTo>
                  <a:pt x="500381" y="206879"/>
                </a:lnTo>
                <a:lnTo>
                  <a:pt x="488666" y="164205"/>
                </a:lnTo>
                <a:lnTo>
                  <a:pt x="470012" y="124911"/>
                </a:lnTo>
                <a:lnTo>
                  <a:pt x="445131" y="89710"/>
                </a:lnTo>
                <a:lnTo>
                  <a:pt x="414733" y="59312"/>
                </a:lnTo>
                <a:lnTo>
                  <a:pt x="379532" y="34431"/>
                </a:lnTo>
                <a:lnTo>
                  <a:pt x="340238" y="15777"/>
                </a:lnTo>
                <a:lnTo>
                  <a:pt x="297564" y="4062"/>
                </a:lnTo>
                <a:lnTo>
                  <a:pt x="252221" y="0"/>
                </a:lnTo>
                <a:close/>
              </a:path>
            </a:pathLst>
          </a:custGeom>
          <a:solidFill>
            <a:srgbClr val="AEABAB"/>
          </a:solidFill>
        </p:spPr>
        <p:txBody>
          <a:bodyPr wrap="square" lIns="0" tIns="0" rIns="0" bIns="0" rtlCol="0"/>
          <a:lstStyle/>
          <a:p>
            <a:endParaRPr sz="3593"/>
          </a:p>
        </p:txBody>
      </p:sp>
      <p:sp>
        <p:nvSpPr>
          <p:cNvPr id="69" name="object 11"/>
          <p:cNvSpPr txBox="1"/>
          <p:nvPr/>
        </p:nvSpPr>
        <p:spPr>
          <a:xfrm>
            <a:off x="291506" y="4045149"/>
            <a:ext cx="529879" cy="301319"/>
          </a:xfrm>
          <a:prstGeom prst="rect">
            <a:avLst/>
          </a:prstGeom>
        </p:spPr>
        <p:txBody>
          <a:bodyPr vert="horz" wrap="square" lIns="0" tIns="24085" rIns="0" bIns="0" rtlCol="0">
            <a:spAutoFit/>
          </a:bodyPr>
          <a:lstStyle/>
          <a:p>
            <a:pPr marL="25353">
              <a:spcBef>
                <a:spcPts val="190"/>
              </a:spcBef>
            </a:pPr>
            <a:r>
              <a:rPr b="1" spc="-40" dirty="0">
                <a:solidFill>
                  <a:srgbClr val="FFFFFF"/>
                </a:solidFill>
                <a:latin typeface="Calibri"/>
                <a:cs typeface="Calibri"/>
              </a:rPr>
              <a:t>F</a:t>
            </a:r>
            <a:r>
              <a:rPr b="1" spc="-20" dirty="0">
                <a:solidFill>
                  <a:srgbClr val="FFFFFF"/>
                </a:solidFill>
                <a:latin typeface="Calibri"/>
                <a:cs typeface="Calibri"/>
              </a:rPr>
              <a:t>S</a:t>
            </a:r>
            <a:r>
              <a:rPr b="1" spc="-30" dirty="0">
                <a:solidFill>
                  <a:srgbClr val="FFFFFF"/>
                </a:solidFill>
                <a:latin typeface="Calibri"/>
                <a:cs typeface="Calibri"/>
              </a:rPr>
              <a:t>E</a:t>
            </a:r>
            <a:r>
              <a:rPr b="1" spc="-10" dirty="0">
                <a:solidFill>
                  <a:srgbClr val="FFFFFF"/>
                </a:solidFill>
                <a:latin typeface="Calibri"/>
                <a:cs typeface="Calibri"/>
              </a:rPr>
              <a:t>+</a:t>
            </a:r>
            <a:endParaRPr dirty="0">
              <a:latin typeface="Calibri"/>
              <a:cs typeface="Calibri"/>
            </a:endParaRPr>
          </a:p>
        </p:txBody>
      </p:sp>
      <p:sp>
        <p:nvSpPr>
          <p:cNvPr id="70" name="object 12"/>
          <p:cNvSpPr/>
          <p:nvPr/>
        </p:nvSpPr>
        <p:spPr>
          <a:xfrm>
            <a:off x="132291" y="5344354"/>
            <a:ext cx="768700" cy="780167"/>
          </a:xfrm>
          <a:custGeom>
            <a:avLst/>
            <a:gdLst/>
            <a:ahLst/>
            <a:cxnLst/>
            <a:rect l="l" t="t" r="r" b="b"/>
            <a:pathLst>
              <a:path w="504825" h="504825">
                <a:moveTo>
                  <a:pt x="504444" y="252222"/>
                </a:moveTo>
                <a:lnTo>
                  <a:pt x="500380" y="206883"/>
                </a:lnTo>
                <a:lnTo>
                  <a:pt x="488657" y="164211"/>
                </a:lnTo>
                <a:lnTo>
                  <a:pt x="470001" y="124917"/>
                </a:lnTo>
                <a:lnTo>
                  <a:pt x="445122" y="89712"/>
                </a:lnTo>
                <a:lnTo>
                  <a:pt x="414731" y="59321"/>
                </a:lnTo>
                <a:lnTo>
                  <a:pt x="379526" y="34442"/>
                </a:lnTo>
                <a:lnTo>
                  <a:pt x="340233" y="15786"/>
                </a:lnTo>
                <a:lnTo>
                  <a:pt x="297561" y="4064"/>
                </a:lnTo>
                <a:lnTo>
                  <a:pt x="252222" y="0"/>
                </a:lnTo>
                <a:lnTo>
                  <a:pt x="206870" y="4064"/>
                </a:lnTo>
                <a:lnTo>
                  <a:pt x="164198" y="15786"/>
                </a:lnTo>
                <a:lnTo>
                  <a:pt x="124904" y="34442"/>
                </a:lnTo>
                <a:lnTo>
                  <a:pt x="89700" y="59321"/>
                </a:lnTo>
                <a:lnTo>
                  <a:pt x="59309" y="89712"/>
                </a:lnTo>
                <a:lnTo>
                  <a:pt x="34429" y="124917"/>
                </a:lnTo>
                <a:lnTo>
                  <a:pt x="15773" y="164211"/>
                </a:lnTo>
                <a:lnTo>
                  <a:pt x="4051" y="206883"/>
                </a:lnTo>
                <a:lnTo>
                  <a:pt x="0" y="252222"/>
                </a:lnTo>
                <a:lnTo>
                  <a:pt x="4051" y="297573"/>
                </a:lnTo>
                <a:lnTo>
                  <a:pt x="15773" y="340245"/>
                </a:lnTo>
                <a:lnTo>
                  <a:pt x="34429" y="379539"/>
                </a:lnTo>
                <a:lnTo>
                  <a:pt x="59309" y="414743"/>
                </a:lnTo>
                <a:lnTo>
                  <a:pt x="89700" y="445135"/>
                </a:lnTo>
                <a:lnTo>
                  <a:pt x="124904" y="470014"/>
                </a:lnTo>
                <a:lnTo>
                  <a:pt x="164198" y="488670"/>
                </a:lnTo>
                <a:lnTo>
                  <a:pt x="206870" y="500392"/>
                </a:lnTo>
                <a:lnTo>
                  <a:pt x="252222" y="504444"/>
                </a:lnTo>
                <a:lnTo>
                  <a:pt x="297561" y="500392"/>
                </a:lnTo>
                <a:lnTo>
                  <a:pt x="340233" y="488670"/>
                </a:lnTo>
                <a:lnTo>
                  <a:pt x="379526" y="470014"/>
                </a:lnTo>
                <a:lnTo>
                  <a:pt x="414731" y="445135"/>
                </a:lnTo>
                <a:lnTo>
                  <a:pt x="445122" y="414743"/>
                </a:lnTo>
                <a:lnTo>
                  <a:pt x="470001" y="379539"/>
                </a:lnTo>
                <a:lnTo>
                  <a:pt x="488657" y="340245"/>
                </a:lnTo>
                <a:lnTo>
                  <a:pt x="500380" y="297573"/>
                </a:lnTo>
                <a:lnTo>
                  <a:pt x="504444" y="252222"/>
                </a:lnTo>
                <a:close/>
              </a:path>
            </a:pathLst>
          </a:custGeom>
          <a:solidFill>
            <a:schemeClr val="accent6"/>
          </a:solidFill>
        </p:spPr>
        <p:txBody>
          <a:bodyPr wrap="square" lIns="0" tIns="0" rIns="0" bIns="0" rtlCol="0"/>
          <a:lstStyle/>
          <a:p>
            <a:endParaRPr sz="3593"/>
          </a:p>
        </p:txBody>
      </p:sp>
      <p:sp>
        <p:nvSpPr>
          <p:cNvPr id="71" name="object 13"/>
          <p:cNvSpPr txBox="1"/>
          <p:nvPr/>
        </p:nvSpPr>
        <p:spPr>
          <a:xfrm>
            <a:off x="325693" y="5583776"/>
            <a:ext cx="366352" cy="301319"/>
          </a:xfrm>
          <a:prstGeom prst="rect">
            <a:avLst/>
          </a:prstGeom>
        </p:spPr>
        <p:txBody>
          <a:bodyPr vert="horz" wrap="square" lIns="0" tIns="24085" rIns="0" bIns="0" rtlCol="0">
            <a:spAutoFit/>
          </a:bodyPr>
          <a:lstStyle/>
          <a:p>
            <a:pPr marL="25353">
              <a:spcBef>
                <a:spcPts val="190"/>
              </a:spcBef>
            </a:pPr>
            <a:r>
              <a:rPr b="1" spc="-10" dirty="0">
                <a:solidFill>
                  <a:srgbClr val="FFFFFF"/>
                </a:solidFill>
                <a:latin typeface="Calibri"/>
                <a:cs typeface="Calibri"/>
              </a:rPr>
              <a:t>F</a:t>
            </a:r>
            <a:r>
              <a:rPr b="1" spc="-90" dirty="0">
                <a:solidFill>
                  <a:srgbClr val="FFFFFF"/>
                </a:solidFill>
                <a:latin typeface="Calibri"/>
                <a:cs typeface="Calibri"/>
              </a:rPr>
              <a:t>T</a:t>
            </a:r>
            <a:r>
              <a:rPr b="1" spc="-10" dirty="0">
                <a:solidFill>
                  <a:srgbClr val="FFFFFF"/>
                </a:solidFill>
                <a:latin typeface="Calibri"/>
                <a:cs typeface="Calibri"/>
              </a:rPr>
              <a:t>J</a:t>
            </a:r>
            <a:endParaRPr sz="1996" dirty="0">
              <a:latin typeface="Calibri"/>
              <a:cs typeface="Calibri"/>
            </a:endParaRPr>
          </a:p>
        </p:txBody>
      </p:sp>
      <p:sp>
        <p:nvSpPr>
          <p:cNvPr id="72" name="object 14"/>
          <p:cNvSpPr txBox="1"/>
          <p:nvPr/>
        </p:nvSpPr>
        <p:spPr>
          <a:xfrm>
            <a:off x="2690349" y="5643924"/>
            <a:ext cx="2054023" cy="273045"/>
          </a:xfrm>
          <a:prstGeom prst="rect">
            <a:avLst/>
          </a:prstGeom>
          <a:solidFill>
            <a:schemeClr val="accent6"/>
          </a:solidFill>
        </p:spPr>
        <p:txBody>
          <a:bodyPr vert="horz" wrap="square" lIns="0" tIns="57044" rIns="0" bIns="0" rtlCol="0">
            <a:spAutoFit/>
          </a:bodyPr>
          <a:lstStyle/>
          <a:p>
            <a:pPr marL="129298" marR="114089" indent="1268" algn="ctr">
              <a:spcBef>
                <a:spcPts val="449"/>
              </a:spcBef>
            </a:pPr>
            <a:r>
              <a:rPr lang="fr-FR" sz="1400" b="1" dirty="0">
                <a:solidFill>
                  <a:srgbClr val="FFFFFF"/>
                </a:solidFill>
                <a:latin typeface="Calibri"/>
                <a:cs typeface="Calibri"/>
              </a:rPr>
              <a:t>Priorité FTJ</a:t>
            </a:r>
            <a:endParaRPr sz="1400" dirty="0">
              <a:latin typeface="Calibri"/>
              <a:cs typeface="Calibri"/>
            </a:endParaRPr>
          </a:p>
        </p:txBody>
      </p:sp>
      <p:sp>
        <p:nvSpPr>
          <p:cNvPr id="73" name="object 15"/>
          <p:cNvSpPr txBox="1"/>
          <p:nvPr/>
        </p:nvSpPr>
        <p:spPr>
          <a:xfrm>
            <a:off x="2806567" y="4148022"/>
            <a:ext cx="1926160" cy="544810"/>
          </a:xfrm>
          <a:prstGeom prst="rect">
            <a:avLst/>
          </a:prstGeom>
          <a:solidFill>
            <a:srgbClr val="AEABAB"/>
          </a:solidFill>
        </p:spPr>
        <p:txBody>
          <a:bodyPr vert="horz" wrap="square" lIns="0" tIns="112821" rIns="0" bIns="0" rtlCol="0">
            <a:spAutoFit/>
          </a:bodyPr>
          <a:lstStyle/>
          <a:p>
            <a:pPr algn="ctr">
              <a:spcBef>
                <a:spcPts val="888"/>
              </a:spcBef>
            </a:pPr>
            <a:r>
              <a:rPr sz="1400" b="1" spc="-10" dirty="0">
                <a:solidFill>
                  <a:srgbClr val="FFFFFF"/>
                </a:solidFill>
                <a:latin typeface="Calibri"/>
                <a:cs typeface="Calibri"/>
              </a:rPr>
              <a:t>OS</a:t>
            </a:r>
            <a:r>
              <a:rPr sz="1400" b="1" spc="-80" dirty="0">
                <a:solidFill>
                  <a:srgbClr val="FFFFFF"/>
                </a:solidFill>
                <a:latin typeface="Calibri"/>
                <a:cs typeface="Calibri"/>
              </a:rPr>
              <a:t> </a:t>
            </a:r>
            <a:r>
              <a:rPr sz="1400" b="1" dirty="0">
                <a:solidFill>
                  <a:srgbClr val="FFFFFF"/>
                </a:solidFill>
                <a:latin typeface="Calibri"/>
                <a:cs typeface="Calibri"/>
              </a:rPr>
              <a:t>4</a:t>
            </a:r>
            <a:endParaRPr sz="1400" dirty="0">
              <a:latin typeface="Calibri"/>
              <a:cs typeface="Calibri"/>
            </a:endParaRPr>
          </a:p>
          <a:p>
            <a:pPr algn="ctr">
              <a:lnSpc>
                <a:spcPct val="100000"/>
              </a:lnSpc>
            </a:pPr>
            <a:r>
              <a:rPr sz="1400" b="1" dirty="0">
                <a:solidFill>
                  <a:srgbClr val="FFFFFF"/>
                </a:solidFill>
                <a:latin typeface="Calibri"/>
                <a:cs typeface="Calibri"/>
              </a:rPr>
              <a:t>Europe</a:t>
            </a:r>
            <a:r>
              <a:rPr sz="1400" b="1" spc="-70" dirty="0">
                <a:solidFill>
                  <a:srgbClr val="FFFFFF"/>
                </a:solidFill>
                <a:latin typeface="Calibri"/>
                <a:cs typeface="Calibri"/>
              </a:rPr>
              <a:t> </a:t>
            </a:r>
            <a:r>
              <a:rPr sz="1400" b="1" dirty="0">
                <a:solidFill>
                  <a:srgbClr val="FFFFFF"/>
                </a:solidFill>
                <a:latin typeface="Calibri"/>
                <a:cs typeface="Calibri"/>
              </a:rPr>
              <a:t>+</a:t>
            </a:r>
            <a:r>
              <a:rPr sz="1400" b="1" spc="-50" dirty="0">
                <a:solidFill>
                  <a:srgbClr val="FFFFFF"/>
                </a:solidFill>
                <a:latin typeface="Calibri"/>
                <a:cs typeface="Calibri"/>
              </a:rPr>
              <a:t> </a:t>
            </a:r>
            <a:r>
              <a:rPr sz="1400" b="1" spc="-10" dirty="0">
                <a:solidFill>
                  <a:srgbClr val="FFFFFF"/>
                </a:solidFill>
                <a:latin typeface="Calibri"/>
                <a:cs typeface="Calibri"/>
              </a:rPr>
              <a:t>sociale</a:t>
            </a:r>
            <a:endParaRPr sz="1400" dirty="0">
              <a:latin typeface="Calibri"/>
              <a:cs typeface="Calibri"/>
            </a:endParaRPr>
          </a:p>
        </p:txBody>
      </p:sp>
      <p:sp>
        <p:nvSpPr>
          <p:cNvPr id="74" name="object 16"/>
          <p:cNvSpPr txBox="1"/>
          <p:nvPr/>
        </p:nvSpPr>
        <p:spPr>
          <a:xfrm>
            <a:off x="2807326" y="1889120"/>
            <a:ext cx="1925401" cy="437287"/>
          </a:xfrm>
          <a:prstGeom prst="rect">
            <a:avLst/>
          </a:prstGeom>
          <a:solidFill>
            <a:srgbClr val="354A96"/>
          </a:solidFill>
        </p:spPr>
        <p:txBody>
          <a:bodyPr vert="horz" wrap="square" lIns="0" tIns="6338" rIns="0" bIns="0" rtlCol="0">
            <a:spAutoFit/>
          </a:bodyPr>
          <a:lstStyle/>
          <a:p>
            <a:pPr marL="3803" algn="ctr">
              <a:spcBef>
                <a:spcPts val="50"/>
              </a:spcBef>
            </a:pPr>
            <a:r>
              <a:rPr sz="1400" b="1" spc="-20" dirty="0" smtClean="0">
                <a:solidFill>
                  <a:srgbClr val="FFFFFF"/>
                </a:solidFill>
                <a:latin typeface="Calibri"/>
                <a:cs typeface="Calibri"/>
              </a:rPr>
              <a:t>OS</a:t>
            </a:r>
            <a:r>
              <a:rPr lang="fr-FR" sz="1400" b="1" spc="-20" dirty="0">
                <a:solidFill>
                  <a:srgbClr val="FFFFFF"/>
                </a:solidFill>
                <a:latin typeface="Calibri"/>
                <a:cs typeface="Calibri"/>
              </a:rPr>
              <a:t> </a:t>
            </a:r>
            <a:r>
              <a:rPr sz="1400" b="1" spc="-10" dirty="0" smtClean="0">
                <a:solidFill>
                  <a:srgbClr val="FFFFFF"/>
                </a:solidFill>
                <a:latin typeface="Calibri"/>
                <a:cs typeface="Calibri"/>
              </a:rPr>
              <a:t>1</a:t>
            </a:r>
            <a:endParaRPr sz="1400" dirty="0">
              <a:latin typeface="Calibri"/>
              <a:cs typeface="Calibri"/>
            </a:endParaRPr>
          </a:p>
          <a:p>
            <a:pPr algn="ctr">
              <a:lnSpc>
                <a:spcPct val="100000"/>
              </a:lnSpc>
            </a:pPr>
            <a:r>
              <a:rPr sz="1400" b="1" spc="-20" dirty="0">
                <a:solidFill>
                  <a:srgbClr val="FFFFFF"/>
                </a:solidFill>
                <a:latin typeface="Calibri"/>
                <a:cs typeface="Calibri"/>
              </a:rPr>
              <a:t>Europe </a:t>
            </a:r>
            <a:r>
              <a:rPr sz="1400" b="1" spc="-10" dirty="0">
                <a:solidFill>
                  <a:srgbClr val="FFFFFF"/>
                </a:solidFill>
                <a:latin typeface="Calibri"/>
                <a:cs typeface="Calibri"/>
              </a:rPr>
              <a:t>+</a:t>
            </a:r>
            <a:r>
              <a:rPr sz="1400" b="1" spc="-40" dirty="0">
                <a:solidFill>
                  <a:srgbClr val="FFFFFF"/>
                </a:solidFill>
                <a:latin typeface="Calibri"/>
                <a:cs typeface="Calibri"/>
              </a:rPr>
              <a:t> </a:t>
            </a:r>
            <a:r>
              <a:rPr sz="1400" b="1" spc="-20" dirty="0">
                <a:solidFill>
                  <a:srgbClr val="FFFFFF"/>
                </a:solidFill>
                <a:latin typeface="Calibri"/>
                <a:cs typeface="Calibri"/>
              </a:rPr>
              <a:t>intelligente</a:t>
            </a:r>
            <a:endParaRPr sz="1400" dirty="0">
              <a:latin typeface="Calibri"/>
              <a:cs typeface="Calibri"/>
            </a:endParaRPr>
          </a:p>
        </p:txBody>
      </p:sp>
      <p:sp>
        <p:nvSpPr>
          <p:cNvPr id="75" name="object 17"/>
          <p:cNvSpPr txBox="1"/>
          <p:nvPr/>
        </p:nvSpPr>
        <p:spPr>
          <a:xfrm>
            <a:off x="2799194" y="2524230"/>
            <a:ext cx="1933533" cy="438567"/>
          </a:xfrm>
          <a:prstGeom prst="rect">
            <a:avLst/>
          </a:prstGeom>
          <a:solidFill>
            <a:srgbClr val="009999"/>
          </a:solidFill>
        </p:spPr>
        <p:txBody>
          <a:bodyPr vert="horz" wrap="square" lIns="0" tIns="7606" rIns="0" bIns="0" rtlCol="0">
            <a:spAutoFit/>
          </a:bodyPr>
          <a:lstStyle/>
          <a:p>
            <a:pPr marL="1268" algn="ctr">
              <a:spcBef>
                <a:spcPts val="60"/>
              </a:spcBef>
            </a:pPr>
            <a:r>
              <a:rPr sz="1400" b="1" spc="-20" dirty="0">
                <a:solidFill>
                  <a:srgbClr val="FFFFFF"/>
                </a:solidFill>
                <a:latin typeface="Calibri"/>
                <a:cs typeface="Calibri"/>
              </a:rPr>
              <a:t>O</a:t>
            </a:r>
            <a:r>
              <a:rPr sz="1400" b="1" spc="-10" dirty="0">
                <a:solidFill>
                  <a:srgbClr val="FFFFFF"/>
                </a:solidFill>
                <a:latin typeface="Calibri"/>
                <a:cs typeface="Calibri"/>
              </a:rPr>
              <a:t>S</a:t>
            </a:r>
            <a:r>
              <a:rPr sz="1400" b="1" dirty="0">
                <a:solidFill>
                  <a:srgbClr val="FFFFFF"/>
                </a:solidFill>
                <a:latin typeface="Calibri"/>
                <a:cs typeface="Calibri"/>
              </a:rPr>
              <a:t> </a:t>
            </a:r>
            <a:r>
              <a:rPr sz="1400" b="1" spc="-10" dirty="0">
                <a:solidFill>
                  <a:srgbClr val="FFFFFF"/>
                </a:solidFill>
                <a:latin typeface="Calibri"/>
                <a:cs typeface="Calibri"/>
              </a:rPr>
              <a:t>2</a:t>
            </a:r>
            <a:endParaRPr sz="1400" dirty="0">
              <a:latin typeface="Calibri"/>
              <a:cs typeface="Calibri"/>
            </a:endParaRPr>
          </a:p>
          <a:p>
            <a:pPr algn="ctr">
              <a:lnSpc>
                <a:spcPct val="100000"/>
              </a:lnSpc>
            </a:pPr>
            <a:r>
              <a:rPr sz="1400" b="1" spc="-20" dirty="0">
                <a:solidFill>
                  <a:srgbClr val="FFFFFF"/>
                </a:solidFill>
                <a:latin typeface="Calibri"/>
                <a:cs typeface="Calibri"/>
              </a:rPr>
              <a:t>Europe </a:t>
            </a:r>
            <a:r>
              <a:rPr sz="1400" b="1" spc="-10" dirty="0">
                <a:solidFill>
                  <a:srgbClr val="FFFFFF"/>
                </a:solidFill>
                <a:latin typeface="Calibri"/>
                <a:cs typeface="Calibri"/>
              </a:rPr>
              <a:t>+</a:t>
            </a:r>
            <a:r>
              <a:rPr sz="1400" b="1" spc="-40" dirty="0">
                <a:solidFill>
                  <a:srgbClr val="FFFFFF"/>
                </a:solidFill>
                <a:latin typeface="Calibri"/>
                <a:cs typeface="Calibri"/>
              </a:rPr>
              <a:t> </a:t>
            </a:r>
            <a:r>
              <a:rPr sz="1400" b="1" spc="-20" dirty="0">
                <a:solidFill>
                  <a:srgbClr val="FFFFFF"/>
                </a:solidFill>
                <a:latin typeface="Calibri"/>
                <a:cs typeface="Calibri"/>
              </a:rPr>
              <a:t>verte</a:t>
            </a:r>
            <a:endParaRPr sz="1400" dirty="0">
              <a:latin typeface="Calibri"/>
              <a:cs typeface="Calibri"/>
            </a:endParaRPr>
          </a:p>
        </p:txBody>
      </p:sp>
      <p:sp>
        <p:nvSpPr>
          <p:cNvPr id="76" name="object 18"/>
          <p:cNvSpPr txBox="1"/>
          <p:nvPr/>
        </p:nvSpPr>
        <p:spPr>
          <a:xfrm>
            <a:off x="2802933" y="3159980"/>
            <a:ext cx="1909800" cy="737213"/>
          </a:xfrm>
          <a:prstGeom prst="rect">
            <a:avLst/>
          </a:prstGeom>
          <a:solidFill>
            <a:srgbClr val="8FAADC"/>
          </a:solidFill>
        </p:spPr>
        <p:txBody>
          <a:bodyPr vert="horz" wrap="square" lIns="0" tIns="90003" rIns="0" bIns="0" rtlCol="0">
            <a:spAutoFit/>
          </a:bodyPr>
          <a:lstStyle/>
          <a:p>
            <a:pPr marL="1268" algn="ctr">
              <a:spcBef>
                <a:spcPts val="709"/>
              </a:spcBef>
            </a:pPr>
            <a:r>
              <a:rPr sz="1400" b="1" spc="-20" dirty="0">
                <a:solidFill>
                  <a:srgbClr val="FFFFFF"/>
                </a:solidFill>
                <a:latin typeface="Calibri"/>
                <a:cs typeface="Calibri"/>
              </a:rPr>
              <a:t>O</a:t>
            </a:r>
            <a:r>
              <a:rPr sz="1400" b="1" spc="-10" dirty="0">
                <a:solidFill>
                  <a:srgbClr val="FFFFFF"/>
                </a:solidFill>
                <a:latin typeface="Calibri"/>
                <a:cs typeface="Calibri"/>
              </a:rPr>
              <a:t>S</a:t>
            </a:r>
            <a:r>
              <a:rPr sz="1400" b="1" dirty="0">
                <a:solidFill>
                  <a:srgbClr val="FFFFFF"/>
                </a:solidFill>
                <a:latin typeface="Calibri"/>
                <a:cs typeface="Calibri"/>
              </a:rPr>
              <a:t> </a:t>
            </a:r>
            <a:r>
              <a:rPr sz="1400" b="1" spc="-10" dirty="0">
                <a:solidFill>
                  <a:srgbClr val="FFFFFF"/>
                </a:solidFill>
                <a:latin typeface="Calibri"/>
                <a:cs typeface="Calibri"/>
              </a:rPr>
              <a:t>5</a:t>
            </a:r>
            <a:endParaRPr sz="1400" dirty="0">
              <a:latin typeface="Calibri"/>
              <a:cs typeface="Calibri"/>
            </a:endParaRPr>
          </a:p>
          <a:p>
            <a:pPr algn="ctr">
              <a:lnSpc>
                <a:spcPct val="100000"/>
              </a:lnSpc>
            </a:pPr>
            <a:r>
              <a:rPr sz="1400" b="1" spc="-20" dirty="0">
                <a:solidFill>
                  <a:srgbClr val="FFFFFF"/>
                </a:solidFill>
                <a:latin typeface="Calibri"/>
                <a:cs typeface="Calibri"/>
              </a:rPr>
              <a:t>Europe</a:t>
            </a:r>
            <a:r>
              <a:rPr sz="1400" b="1" spc="20" dirty="0">
                <a:solidFill>
                  <a:srgbClr val="FFFFFF"/>
                </a:solidFill>
                <a:latin typeface="Calibri"/>
                <a:cs typeface="Calibri"/>
              </a:rPr>
              <a:t> </a:t>
            </a:r>
            <a:r>
              <a:rPr sz="1400" b="1" spc="-10" dirty="0">
                <a:solidFill>
                  <a:srgbClr val="FFFFFF"/>
                </a:solidFill>
                <a:latin typeface="Calibri"/>
                <a:cs typeface="Calibri"/>
              </a:rPr>
              <a:t>+</a:t>
            </a:r>
            <a:r>
              <a:rPr sz="1400" b="1" spc="-20" dirty="0">
                <a:solidFill>
                  <a:srgbClr val="FFFFFF"/>
                </a:solidFill>
                <a:latin typeface="Calibri"/>
                <a:cs typeface="Calibri"/>
              </a:rPr>
              <a:t> proche</a:t>
            </a:r>
            <a:r>
              <a:rPr sz="1400" b="1" spc="-10" dirty="0">
                <a:solidFill>
                  <a:srgbClr val="FFFFFF"/>
                </a:solidFill>
                <a:latin typeface="Calibri"/>
                <a:cs typeface="Calibri"/>
              </a:rPr>
              <a:t> des</a:t>
            </a:r>
            <a:r>
              <a:rPr sz="1400" b="1" dirty="0">
                <a:solidFill>
                  <a:srgbClr val="FFFFFF"/>
                </a:solidFill>
                <a:latin typeface="Calibri"/>
                <a:cs typeface="Calibri"/>
              </a:rPr>
              <a:t> </a:t>
            </a:r>
            <a:r>
              <a:rPr sz="1400" b="1" spc="-20" dirty="0">
                <a:solidFill>
                  <a:srgbClr val="FFFFFF"/>
                </a:solidFill>
                <a:latin typeface="Calibri"/>
                <a:cs typeface="Calibri"/>
              </a:rPr>
              <a:t>citoyens</a:t>
            </a:r>
            <a:endParaRPr sz="1400" dirty="0">
              <a:latin typeface="Calibri"/>
              <a:cs typeface="Calibri"/>
            </a:endParaRPr>
          </a:p>
        </p:txBody>
      </p:sp>
      <p:sp>
        <p:nvSpPr>
          <p:cNvPr id="77" name="Rectangle 76"/>
          <p:cNvSpPr/>
          <p:nvPr/>
        </p:nvSpPr>
        <p:spPr>
          <a:xfrm>
            <a:off x="1240585" y="2511946"/>
            <a:ext cx="1509709" cy="369332"/>
          </a:xfrm>
          <a:prstGeom prst="rect">
            <a:avLst/>
          </a:prstGeom>
        </p:spPr>
        <p:txBody>
          <a:bodyPr wrap="none">
            <a:spAutoFit/>
          </a:bodyPr>
          <a:lstStyle/>
          <a:p>
            <a:pPr marL="25353" defTabSz="1825417">
              <a:spcBef>
                <a:spcPts val="190"/>
              </a:spcBef>
            </a:pPr>
            <a:r>
              <a:rPr lang="fr-FR" spc="-10" dirty="0">
                <a:solidFill>
                  <a:srgbClr val="009999"/>
                </a:solidFill>
                <a:cs typeface="Calibri"/>
              </a:rPr>
              <a:t>390</a:t>
            </a:r>
            <a:r>
              <a:rPr lang="fr-FR" spc="-50" dirty="0">
                <a:solidFill>
                  <a:srgbClr val="009999"/>
                </a:solidFill>
                <a:cs typeface="Calibri"/>
              </a:rPr>
              <a:t> </a:t>
            </a:r>
            <a:r>
              <a:rPr lang="fr-FR" spc="-10" dirty="0">
                <a:solidFill>
                  <a:srgbClr val="009999"/>
                </a:solidFill>
                <a:cs typeface="Calibri"/>
              </a:rPr>
              <a:t>184</a:t>
            </a:r>
            <a:r>
              <a:rPr lang="fr-FR" spc="-50" dirty="0">
                <a:solidFill>
                  <a:srgbClr val="009999"/>
                </a:solidFill>
                <a:cs typeface="Calibri"/>
              </a:rPr>
              <a:t> </a:t>
            </a:r>
            <a:r>
              <a:rPr lang="fr-FR" spc="-10" dirty="0">
                <a:solidFill>
                  <a:srgbClr val="009999"/>
                </a:solidFill>
                <a:cs typeface="Calibri"/>
              </a:rPr>
              <a:t>284</a:t>
            </a:r>
            <a:r>
              <a:rPr lang="fr-FR" spc="-30" dirty="0">
                <a:solidFill>
                  <a:srgbClr val="009999"/>
                </a:solidFill>
                <a:cs typeface="Calibri"/>
              </a:rPr>
              <a:t> </a:t>
            </a:r>
            <a:r>
              <a:rPr lang="fr-FR" spc="-10" dirty="0">
                <a:solidFill>
                  <a:srgbClr val="009999"/>
                </a:solidFill>
                <a:cs typeface="Calibri"/>
              </a:rPr>
              <a:t>€</a:t>
            </a:r>
            <a:endParaRPr lang="fr-FR" dirty="0">
              <a:solidFill>
                <a:prstClr val="black"/>
              </a:solidFill>
              <a:cs typeface="Calibri"/>
            </a:endParaRPr>
          </a:p>
        </p:txBody>
      </p:sp>
      <p:sp>
        <p:nvSpPr>
          <p:cNvPr id="78" name="object 15"/>
          <p:cNvSpPr txBox="1"/>
          <p:nvPr/>
        </p:nvSpPr>
        <p:spPr>
          <a:xfrm>
            <a:off x="1244323" y="3306164"/>
            <a:ext cx="1505971" cy="301319"/>
          </a:xfrm>
          <a:prstGeom prst="rect">
            <a:avLst/>
          </a:prstGeom>
        </p:spPr>
        <p:txBody>
          <a:bodyPr vert="horz" wrap="square" lIns="0" tIns="24085" rIns="0" bIns="0" rtlCol="0">
            <a:spAutoFit/>
          </a:bodyPr>
          <a:lstStyle/>
          <a:p>
            <a:pPr marL="25353" algn="ctr" defTabSz="1825417">
              <a:spcBef>
                <a:spcPts val="190"/>
              </a:spcBef>
            </a:pPr>
            <a:r>
              <a:rPr spc="-10" dirty="0">
                <a:solidFill>
                  <a:srgbClr val="629FDB"/>
                </a:solidFill>
                <a:latin typeface="Calibri"/>
                <a:cs typeface="Calibri"/>
              </a:rPr>
              <a:t>130</a:t>
            </a:r>
            <a:r>
              <a:rPr spc="-50" dirty="0">
                <a:solidFill>
                  <a:srgbClr val="629FDB"/>
                </a:solidFill>
                <a:latin typeface="Calibri"/>
                <a:cs typeface="Calibri"/>
              </a:rPr>
              <a:t> </a:t>
            </a:r>
            <a:r>
              <a:rPr spc="-10" dirty="0">
                <a:solidFill>
                  <a:srgbClr val="629FDB"/>
                </a:solidFill>
                <a:latin typeface="Calibri"/>
                <a:cs typeface="Calibri"/>
              </a:rPr>
              <a:t>061</a:t>
            </a:r>
            <a:r>
              <a:rPr spc="-30" dirty="0">
                <a:solidFill>
                  <a:srgbClr val="629FDB"/>
                </a:solidFill>
                <a:latin typeface="Calibri"/>
                <a:cs typeface="Calibri"/>
              </a:rPr>
              <a:t> </a:t>
            </a:r>
            <a:r>
              <a:rPr spc="-10" dirty="0">
                <a:solidFill>
                  <a:srgbClr val="629FDB"/>
                </a:solidFill>
                <a:latin typeface="Calibri"/>
                <a:cs typeface="Calibri"/>
              </a:rPr>
              <a:t>428</a:t>
            </a:r>
            <a:r>
              <a:rPr spc="-50" dirty="0">
                <a:solidFill>
                  <a:srgbClr val="629FDB"/>
                </a:solidFill>
                <a:latin typeface="Calibri"/>
                <a:cs typeface="Calibri"/>
              </a:rPr>
              <a:t> </a:t>
            </a:r>
            <a:r>
              <a:rPr spc="-10" dirty="0">
                <a:solidFill>
                  <a:srgbClr val="629FDB"/>
                </a:solidFill>
                <a:latin typeface="Calibri"/>
                <a:cs typeface="Calibri"/>
              </a:rPr>
              <a:t>€</a:t>
            </a:r>
            <a:endParaRPr dirty="0">
              <a:solidFill>
                <a:prstClr val="black"/>
              </a:solidFill>
              <a:latin typeface="Calibri"/>
              <a:cs typeface="Calibri"/>
            </a:endParaRPr>
          </a:p>
        </p:txBody>
      </p:sp>
      <p:sp>
        <p:nvSpPr>
          <p:cNvPr id="79" name="ZoneTexte 78"/>
          <p:cNvSpPr txBox="1"/>
          <p:nvPr/>
        </p:nvSpPr>
        <p:spPr>
          <a:xfrm>
            <a:off x="1112479" y="5575967"/>
            <a:ext cx="1509774" cy="369332"/>
          </a:xfrm>
          <a:prstGeom prst="rect">
            <a:avLst/>
          </a:prstGeom>
          <a:noFill/>
        </p:spPr>
        <p:txBody>
          <a:bodyPr wrap="square" rtlCol="0">
            <a:spAutoFit/>
          </a:bodyPr>
          <a:lstStyle/>
          <a:p>
            <a:r>
              <a:rPr lang="fr-FR" dirty="0" smtClean="0">
                <a:solidFill>
                  <a:srgbClr val="92D050"/>
                </a:solidFill>
              </a:rPr>
              <a:t>227 825 515 €</a:t>
            </a:r>
            <a:endParaRPr lang="fr-FR" dirty="0">
              <a:solidFill>
                <a:srgbClr val="92D050"/>
              </a:solidFill>
            </a:endParaRPr>
          </a:p>
        </p:txBody>
      </p:sp>
      <p:sp>
        <p:nvSpPr>
          <p:cNvPr id="80" name="Parenthèse ouvrante 79"/>
          <p:cNvSpPr/>
          <p:nvPr/>
        </p:nvSpPr>
        <p:spPr>
          <a:xfrm>
            <a:off x="1044383" y="1897121"/>
            <a:ext cx="147302" cy="1915053"/>
          </a:xfrm>
          <a:prstGeom prst="leftBracket">
            <a:avLst>
              <a:gd name="adj" fmla="val 76574"/>
            </a:avLst>
          </a:prstGeom>
          <a:ln>
            <a:solidFill>
              <a:srgbClr val="0D3F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Parenthèse ouvrante 80"/>
          <p:cNvSpPr/>
          <p:nvPr/>
        </p:nvSpPr>
        <p:spPr>
          <a:xfrm>
            <a:off x="1044383" y="3941435"/>
            <a:ext cx="130802" cy="728193"/>
          </a:xfrm>
          <a:prstGeom prst="leftBracket">
            <a:avLst>
              <a:gd name="adj" fmla="val 76574"/>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2" name="Parenthèse ouvrante 81"/>
          <p:cNvSpPr/>
          <p:nvPr/>
        </p:nvSpPr>
        <p:spPr>
          <a:xfrm>
            <a:off x="1044383" y="5370340"/>
            <a:ext cx="130802" cy="728193"/>
          </a:xfrm>
          <a:prstGeom prst="leftBracket">
            <a:avLst>
              <a:gd name="adj" fmla="val 76574"/>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object 19"/>
          <p:cNvSpPr txBox="1"/>
          <p:nvPr/>
        </p:nvSpPr>
        <p:spPr>
          <a:xfrm>
            <a:off x="132289" y="1575964"/>
            <a:ext cx="6100577" cy="250734"/>
          </a:xfrm>
          <a:prstGeom prst="rect">
            <a:avLst/>
          </a:prstGeom>
          <a:ln w="4572">
            <a:noFill/>
          </a:ln>
        </p:spPr>
        <p:txBody>
          <a:bodyPr vert="horz" wrap="square" lIns="0" tIns="21550" rIns="0" bIns="0" rtlCol="0">
            <a:spAutoFit/>
          </a:bodyPr>
          <a:lstStyle/>
          <a:p>
            <a:pPr marL="294095" marR="201556" indent="-79862" algn="ctr">
              <a:lnSpc>
                <a:spcPct val="92700"/>
              </a:lnSpc>
              <a:spcBef>
                <a:spcPts val="170"/>
              </a:spcBef>
            </a:pPr>
            <a:r>
              <a:rPr sz="1600" b="1" spc="-10" dirty="0" smtClean="0">
                <a:solidFill>
                  <a:srgbClr val="0D3E95"/>
                </a:solidFill>
                <a:latin typeface="Calibri"/>
                <a:cs typeface="Calibri"/>
              </a:rPr>
              <a:t>1,36 </a:t>
            </a:r>
            <a:r>
              <a:rPr sz="1600" b="1" spc="-20" dirty="0">
                <a:solidFill>
                  <a:srgbClr val="0D3E95"/>
                </a:solidFill>
                <a:latin typeface="Calibri"/>
                <a:cs typeface="Calibri"/>
              </a:rPr>
              <a:t>milliard</a:t>
            </a:r>
            <a:r>
              <a:rPr sz="1600" b="1" spc="50" dirty="0">
                <a:solidFill>
                  <a:srgbClr val="0D3E95"/>
                </a:solidFill>
                <a:latin typeface="Calibri"/>
                <a:cs typeface="Calibri"/>
              </a:rPr>
              <a:t> </a:t>
            </a:r>
            <a:r>
              <a:rPr sz="1600" b="1" spc="-30" dirty="0">
                <a:solidFill>
                  <a:srgbClr val="0D3E95"/>
                </a:solidFill>
                <a:latin typeface="Calibri"/>
                <a:cs typeface="Calibri"/>
              </a:rPr>
              <a:t>d’euros </a:t>
            </a:r>
            <a:r>
              <a:rPr sz="1600" b="1" spc="-289" dirty="0">
                <a:solidFill>
                  <a:srgbClr val="0D3E95"/>
                </a:solidFill>
                <a:latin typeface="Calibri"/>
                <a:cs typeface="Calibri"/>
              </a:rPr>
              <a:t> </a:t>
            </a:r>
            <a:r>
              <a:rPr sz="1600" b="1" spc="-10" dirty="0">
                <a:solidFill>
                  <a:srgbClr val="0D3E95"/>
                </a:solidFill>
                <a:latin typeface="Calibri"/>
                <a:cs typeface="Calibri"/>
              </a:rPr>
              <a:t>pour</a:t>
            </a:r>
            <a:r>
              <a:rPr sz="1600" b="1" spc="-20" dirty="0">
                <a:solidFill>
                  <a:srgbClr val="0D3E95"/>
                </a:solidFill>
                <a:latin typeface="Calibri"/>
                <a:cs typeface="Calibri"/>
              </a:rPr>
              <a:t> </a:t>
            </a:r>
            <a:r>
              <a:rPr sz="1600" b="1" spc="-10" dirty="0">
                <a:solidFill>
                  <a:srgbClr val="0D3E95"/>
                </a:solidFill>
                <a:latin typeface="Calibri"/>
                <a:cs typeface="Calibri"/>
              </a:rPr>
              <a:t>la</a:t>
            </a:r>
            <a:r>
              <a:rPr sz="1600" b="1" spc="-30" dirty="0">
                <a:solidFill>
                  <a:srgbClr val="0D3E95"/>
                </a:solidFill>
                <a:latin typeface="Calibri"/>
                <a:cs typeface="Calibri"/>
              </a:rPr>
              <a:t> </a:t>
            </a:r>
            <a:r>
              <a:rPr sz="1600" b="1" spc="-10" dirty="0">
                <a:solidFill>
                  <a:srgbClr val="0D3E95"/>
                </a:solidFill>
                <a:latin typeface="Calibri"/>
                <a:cs typeface="Calibri"/>
              </a:rPr>
              <a:t>période</a:t>
            </a:r>
            <a:r>
              <a:rPr sz="1600" b="1" spc="-30" dirty="0">
                <a:solidFill>
                  <a:srgbClr val="0D3E95"/>
                </a:solidFill>
                <a:latin typeface="Calibri"/>
                <a:cs typeface="Calibri"/>
              </a:rPr>
              <a:t> </a:t>
            </a:r>
            <a:r>
              <a:rPr sz="1600" b="1" spc="-10" dirty="0">
                <a:solidFill>
                  <a:srgbClr val="0D3E95"/>
                </a:solidFill>
                <a:latin typeface="Calibri"/>
                <a:cs typeface="Calibri"/>
              </a:rPr>
              <a:t>2021-2027</a:t>
            </a:r>
            <a:endParaRPr sz="1600" dirty="0">
              <a:latin typeface="Calibri"/>
              <a:cs typeface="Calibri"/>
            </a:endParaRPr>
          </a:p>
        </p:txBody>
      </p:sp>
    </p:spTree>
    <p:extLst>
      <p:ext uri="{BB962C8B-B14F-4D97-AF65-F5344CB8AC3E}">
        <p14:creationId xmlns:p14="http://schemas.microsoft.com/office/powerpoint/2010/main" val="1012008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06286" y="2308683"/>
            <a:ext cx="10531059" cy="830997"/>
          </a:xfrm>
          <a:prstGeom prst="rect">
            <a:avLst/>
          </a:prstGeom>
          <a:noFill/>
        </p:spPr>
        <p:txBody>
          <a:bodyPr wrap="square" rtlCol="0">
            <a:spAutoFit/>
          </a:bodyPr>
          <a:lstStyle/>
          <a:p>
            <a:pPr algn="ctr"/>
            <a:r>
              <a:rPr lang="fr-FR" sz="2400" b="1" dirty="0" smtClean="0">
                <a:solidFill>
                  <a:srgbClr val="243D71"/>
                </a:solidFill>
                <a:latin typeface="Arial" panose="020B0604020202020204" pitchFamily="34" charset="0"/>
                <a:cs typeface="Arial" panose="020B0604020202020204" pitchFamily="34" charset="0"/>
              </a:rPr>
              <a:t>2. Objectif Stratégique </a:t>
            </a:r>
            <a:r>
              <a:rPr lang="fr-FR" sz="2400" b="1" dirty="0">
                <a:solidFill>
                  <a:srgbClr val="243D71"/>
                </a:solidFill>
                <a:latin typeface="Arial" panose="020B0604020202020204" pitchFamily="34" charset="0"/>
                <a:cs typeface="Arial" panose="020B0604020202020204" pitchFamily="34" charset="0"/>
              </a:rPr>
              <a:t>4 : Une </a:t>
            </a:r>
            <a:r>
              <a:rPr lang="fr-FR" sz="2400" b="1" dirty="0" smtClean="0">
                <a:solidFill>
                  <a:srgbClr val="243D71"/>
                </a:solidFill>
                <a:latin typeface="Arial" panose="020B0604020202020204" pitchFamily="34" charset="0"/>
                <a:cs typeface="Arial" panose="020B0604020202020204" pitchFamily="34" charset="0"/>
              </a:rPr>
              <a:t>Europe plus </a:t>
            </a:r>
            <a:r>
              <a:rPr lang="fr-FR" sz="2400" b="1" dirty="0">
                <a:solidFill>
                  <a:srgbClr val="243D71"/>
                </a:solidFill>
                <a:latin typeface="Arial" panose="020B0604020202020204" pitchFamily="34" charset="0"/>
                <a:cs typeface="Arial" panose="020B0604020202020204" pitchFamily="34" charset="0"/>
              </a:rPr>
              <a:t>sociale et </a:t>
            </a:r>
            <a:r>
              <a:rPr lang="fr-FR" sz="2400" b="1" dirty="0" smtClean="0">
                <a:solidFill>
                  <a:srgbClr val="243D71"/>
                </a:solidFill>
                <a:latin typeface="Arial" panose="020B0604020202020204" pitchFamily="34" charset="0"/>
                <a:cs typeface="Arial" panose="020B0604020202020204" pitchFamily="34" charset="0"/>
              </a:rPr>
              <a:t>inclusive mettant en œuvre le socle européen des droits sociaux</a:t>
            </a:r>
            <a:endParaRPr lang="fr-FR" sz="24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686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4"/>
          <p:cNvSpPr txBox="1"/>
          <p:nvPr/>
        </p:nvSpPr>
        <p:spPr>
          <a:xfrm>
            <a:off x="881766" y="2386931"/>
            <a:ext cx="2407272" cy="945983"/>
          </a:xfrm>
          <a:prstGeom prst="rect">
            <a:avLst/>
          </a:prstGeom>
        </p:spPr>
        <p:txBody>
          <a:bodyPr vert="horz" wrap="square" lIns="0" tIns="24085" rIns="0" bIns="0" rtlCol="0">
            <a:spAutoFit/>
          </a:bodyPr>
          <a:lstStyle/>
          <a:p>
            <a:pPr algn="ctr">
              <a:spcBef>
                <a:spcPts val="190"/>
              </a:spcBef>
            </a:pPr>
            <a:r>
              <a:rPr sz="3194" b="1" spc="-10" dirty="0" smtClean="0">
                <a:solidFill>
                  <a:srgbClr val="7E7E7E"/>
                </a:solidFill>
                <a:latin typeface="Calibri"/>
                <a:cs typeface="Calibri"/>
              </a:rPr>
              <a:t>OS4</a:t>
            </a:r>
            <a:endParaRPr sz="3194" dirty="0">
              <a:latin typeface="Calibri"/>
              <a:cs typeface="Calibri"/>
            </a:endParaRPr>
          </a:p>
          <a:p>
            <a:pPr algn="ctr">
              <a:spcBef>
                <a:spcPts val="10"/>
              </a:spcBef>
            </a:pPr>
            <a:r>
              <a:rPr sz="2795" spc="-20" dirty="0">
                <a:solidFill>
                  <a:srgbClr val="7E7E7E"/>
                </a:solidFill>
                <a:latin typeface="Calibri"/>
                <a:cs typeface="Calibri"/>
              </a:rPr>
              <a:t>Eur</a:t>
            </a:r>
            <a:r>
              <a:rPr sz="2795" u="sng" spc="-20" dirty="0">
                <a:solidFill>
                  <a:srgbClr val="7E7E7E"/>
                </a:solidFill>
                <a:uFill>
                  <a:solidFill>
                    <a:srgbClr val="AEABAB"/>
                  </a:solidFill>
                </a:uFill>
                <a:latin typeface="Calibri"/>
                <a:cs typeface="Calibri"/>
              </a:rPr>
              <a:t>ope</a:t>
            </a:r>
            <a:r>
              <a:rPr sz="2795" u="sng" spc="-80" dirty="0">
                <a:solidFill>
                  <a:srgbClr val="7E7E7E"/>
                </a:solidFill>
                <a:uFill>
                  <a:solidFill>
                    <a:srgbClr val="AEABAB"/>
                  </a:solidFill>
                </a:uFill>
                <a:latin typeface="Calibri"/>
                <a:cs typeface="Calibri"/>
              </a:rPr>
              <a:t> </a:t>
            </a:r>
            <a:r>
              <a:rPr sz="2795" u="sng" dirty="0" smtClean="0">
                <a:solidFill>
                  <a:srgbClr val="7E7E7E"/>
                </a:solidFill>
                <a:uFill>
                  <a:solidFill>
                    <a:srgbClr val="AEABAB"/>
                  </a:solidFill>
                </a:uFill>
                <a:latin typeface="Calibri"/>
                <a:cs typeface="Calibri"/>
              </a:rPr>
              <a:t>+</a:t>
            </a:r>
            <a:r>
              <a:rPr sz="2795" u="sng" spc="-50" dirty="0" smtClean="0">
                <a:solidFill>
                  <a:srgbClr val="7E7E7E"/>
                </a:solidFill>
                <a:uFill>
                  <a:solidFill>
                    <a:srgbClr val="AEABAB"/>
                  </a:solidFill>
                </a:uFill>
                <a:latin typeface="Calibri"/>
                <a:cs typeface="Calibri"/>
              </a:rPr>
              <a:t> </a:t>
            </a:r>
            <a:r>
              <a:rPr sz="2795" u="sng" dirty="0" err="1" smtClean="0">
                <a:solidFill>
                  <a:srgbClr val="7E7E7E"/>
                </a:solidFill>
                <a:uFill>
                  <a:solidFill>
                    <a:srgbClr val="AEABAB"/>
                  </a:solidFill>
                </a:uFill>
                <a:latin typeface="Calibri"/>
                <a:cs typeface="Calibri"/>
              </a:rPr>
              <a:t>so</a:t>
            </a:r>
            <a:r>
              <a:rPr sz="2795" dirty="0" err="1" smtClean="0">
                <a:solidFill>
                  <a:srgbClr val="7E7E7E"/>
                </a:solidFill>
                <a:latin typeface="Calibri"/>
                <a:cs typeface="Calibri"/>
              </a:rPr>
              <a:t>ciale</a:t>
            </a:r>
            <a:endParaRPr sz="2795" dirty="0">
              <a:latin typeface="Calibri"/>
              <a:cs typeface="Calibri"/>
            </a:endParaRPr>
          </a:p>
        </p:txBody>
      </p:sp>
      <p:sp>
        <p:nvSpPr>
          <p:cNvPr id="3" name="object 10"/>
          <p:cNvSpPr/>
          <p:nvPr/>
        </p:nvSpPr>
        <p:spPr>
          <a:xfrm>
            <a:off x="4002039" y="1137081"/>
            <a:ext cx="1140887" cy="1366529"/>
          </a:xfrm>
          <a:custGeom>
            <a:avLst/>
            <a:gdLst/>
            <a:ahLst/>
            <a:cxnLst/>
            <a:rect l="l" t="t" r="r" b="b"/>
            <a:pathLst>
              <a:path w="571500" h="684530">
                <a:moveTo>
                  <a:pt x="285750" y="0"/>
                </a:moveTo>
                <a:lnTo>
                  <a:pt x="0" y="142875"/>
                </a:lnTo>
                <a:lnTo>
                  <a:pt x="0" y="541401"/>
                </a:lnTo>
                <a:lnTo>
                  <a:pt x="285750" y="684276"/>
                </a:lnTo>
                <a:lnTo>
                  <a:pt x="571499" y="541401"/>
                </a:lnTo>
                <a:lnTo>
                  <a:pt x="571499" y="142875"/>
                </a:lnTo>
                <a:lnTo>
                  <a:pt x="285750" y="0"/>
                </a:lnTo>
                <a:close/>
              </a:path>
            </a:pathLst>
          </a:custGeom>
          <a:solidFill>
            <a:schemeClr val="accent1"/>
          </a:solidFill>
        </p:spPr>
        <p:txBody>
          <a:bodyPr wrap="square" lIns="0" tIns="0" rIns="0" bIns="0" rtlCol="0"/>
          <a:lstStyle/>
          <a:p>
            <a:endParaRPr sz="3593"/>
          </a:p>
        </p:txBody>
      </p:sp>
      <p:sp>
        <p:nvSpPr>
          <p:cNvPr id="4" name="object 10"/>
          <p:cNvSpPr/>
          <p:nvPr/>
        </p:nvSpPr>
        <p:spPr>
          <a:xfrm>
            <a:off x="4715382" y="2376864"/>
            <a:ext cx="1140887" cy="1366529"/>
          </a:xfrm>
          <a:custGeom>
            <a:avLst/>
            <a:gdLst/>
            <a:ahLst/>
            <a:cxnLst/>
            <a:rect l="l" t="t" r="r" b="b"/>
            <a:pathLst>
              <a:path w="571500" h="684530">
                <a:moveTo>
                  <a:pt x="285750" y="0"/>
                </a:moveTo>
                <a:lnTo>
                  <a:pt x="0" y="142875"/>
                </a:lnTo>
                <a:lnTo>
                  <a:pt x="0" y="541401"/>
                </a:lnTo>
                <a:lnTo>
                  <a:pt x="285750" y="684276"/>
                </a:lnTo>
                <a:lnTo>
                  <a:pt x="571499" y="541401"/>
                </a:lnTo>
                <a:lnTo>
                  <a:pt x="571499" y="142875"/>
                </a:lnTo>
                <a:lnTo>
                  <a:pt x="285750" y="0"/>
                </a:lnTo>
                <a:close/>
              </a:path>
            </a:pathLst>
          </a:custGeom>
          <a:solidFill>
            <a:schemeClr val="accent1"/>
          </a:solidFill>
        </p:spPr>
        <p:txBody>
          <a:bodyPr wrap="square" lIns="0" tIns="0" rIns="0" bIns="0" rtlCol="0"/>
          <a:lstStyle/>
          <a:p>
            <a:endParaRPr sz="3593"/>
          </a:p>
        </p:txBody>
      </p:sp>
      <p:sp>
        <p:nvSpPr>
          <p:cNvPr id="5" name="object 10"/>
          <p:cNvSpPr/>
          <p:nvPr/>
        </p:nvSpPr>
        <p:spPr>
          <a:xfrm>
            <a:off x="4002039" y="3651140"/>
            <a:ext cx="1140887" cy="1366529"/>
          </a:xfrm>
          <a:custGeom>
            <a:avLst/>
            <a:gdLst/>
            <a:ahLst/>
            <a:cxnLst/>
            <a:rect l="l" t="t" r="r" b="b"/>
            <a:pathLst>
              <a:path w="571500" h="684530">
                <a:moveTo>
                  <a:pt x="285750" y="0"/>
                </a:moveTo>
                <a:lnTo>
                  <a:pt x="0" y="142875"/>
                </a:lnTo>
                <a:lnTo>
                  <a:pt x="0" y="541401"/>
                </a:lnTo>
                <a:lnTo>
                  <a:pt x="285750" y="684276"/>
                </a:lnTo>
                <a:lnTo>
                  <a:pt x="571499" y="541401"/>
                </a:lnTo>
                <a:lnTo>
                  <a:pt x="571499" y="142875"/>
                </a:lnTo>
                <a:lnTo>
                  <a:pt x="285750" y="0"/>
                </a:lnTo>
                <a:close/>
              </a:path>
            </a:pathLst>
          </a:custGeom>
          <a:solidFill>
            <a:schemeClr val="accent1"/>
          </a:solidFill>
        </p:spPr>
        <p:txBody>
          <a:bodyPr wrap="square" lIns="0" tIns="0" rIns="0" bIns="0" rtlCol="0"/>
          <a:lstStyle/>
          <a:p>
            <a:endParaRPr sz="3593"/>
          </a:p>
        </p:txBody>
      </p:sp>
      <p:sp>
        <p:nvSpPr>
          <p:cNvPr id="6" name="object 10"/>
          <p:cNvSpPr/>
          <p:nvPr/>
        </p:nvSpPr>
        <p:spPr>
          <a:xfrm>
            <a:off x="4715382" y="4890923"/>
            <a:ext cx="1140887" cy="1366529"/>
          </a:xfrm>
          <a:custGeom>
            <a:avLst/>
            <a:gdLst/>
            <a:ahLst/>
            <a:cxnLst/>
            <a:rect l="l" t="t" r="r" b="b"/>
            <a:pathLst>
              <a:path w="571500" h="684530">
                <a:moveTo>
                  <a:pt x="285750" y="0"/>
                </a:moveTo>
                <a:lnTo>
                  <a:pt x="0" y="142875"/>
                </a:lnTo>
                <a:lnTo>
                  <a:pt x="0" y="541401"/>
                </a:lnTo>
                <a:lnTo>
                  <a:pt x="285750" y="684276"/>
                </a:lnTo>
                <a:lnTo>
                  <a:pt x="571499" y="541401"/>
                </a:lnTo>
                <a:lnTo>
                  <a:pt x="571499" y="142875"/>
                </a:lnTo>
                <a:lnTo>
                  <a:pt x="285750" y="0"/>
                </a:lnTo>
                <a:close/>
              </a:path>
            </a:pathLst>
          </a:custGeom>
          <a:solidFill>
            <a:schemeClr val="accent1"/>
          </a:solidFill>
        </p:spPr>
        <p:txBody>
          <a:bodyPr wrap="square" lIns="0" tIns="0" rIns="0" bIns="0" rtlCol="0"/>
          <a:lstStyle/>
          <a:p>
            <a:endParaRPr sz="3593"/>
          </a:p>
        </p:txBody>
      </p:sp>
      <p:sp>
        <p:nvSpPr>
          <p:cNvPr id="7" name="object 11"/>
          <p:cNvSpPr txBox="1"/>
          <p:nvPr/>
        </p:nvSpPr>
        <p:spPr>
          <a:xfrm>
            <a:off x="4069224" y="1305915"/>
            <a:ext cx="1006516" cy="331456"/>
          </a:xfrm>
          <a:prstGeom prst="rect">
            <a:avLst/>
          </a:prstGeom>
        </p:spPr>
        <p:txBody>
          <a:bodyPr vert="horz" wrap="square" lIns="0" tIns="24085" rIns="0" bIns="0" rtlCol="0">
            <a:spAutoFit/>
          </a:bodyPr>
          <a:lstStyle/>
          <a:p>
            <a:pPr marL="25353">
              <a:spcBef>
                <a:spcPts val="190"/>
              </a:spcBef>
            </a:pPr>
            <a:r>
              <a:rPr sz="1996" spc="-10" dirty="0">
                <a:solidFill>
                  <a:srgbClr val="FFFFFF"/>
                </a:solidFill>
                <a:latin typeface="Calibri"/>
                <a:cs typeface="Calibri"/>
              </a:rPr>
              <a:t>Priorité</a:t>
            </a:r>
            <a:r>
              <a:rPr sz="1996" spc="-70" dirty="0">
                <a:solidFill>
                  <a:srgbClr val="FFFFFF"/>
                </a:solidFill>
                <a:latin typeface="Calibri"/>
                <a:cs typeface="Calibri"/>
              </a:rPr>
              <a:t> </a:t>
            </a:r>
            <a:r>
              <a:rPr sz="1996" spc="-10" dirty="0">
                <a:solidFill>
                  <a:srgbClr val="FFFFFF"/>
                </a:solidFill>
                <a:latin typeface="Calibri"/>
                <a:cs typeface="Calibri"/>
              </a:rPr>
              <a:t>8</a:t>
            </a:r>
            <a:endParaRPr sz="1996" dirty="0">
              <a:latin typeface="Calibri"/>
              <a:cs typeface="Calibri"/>
            </a:endParaRPr>
          </a:p>
        </p:txBody>
      </p:sp>
      <p:pic>
        <p:nvPicPr>
          <p:cNvPr id="8" name="object 19"/>
          <p:cNvPicPr/>
          <p:nvPr/>
        </p:nvPicPr>
        <p:blipFill>
          <a:blip r:embed="rId3" cstate="print"/>
          <a:stretch>
            <a:fillRect/>
          </a:stretch>
        </p:blipFill>
        <p:spPr>
          <a:xfrm>
            <a:off x="4314516" y="1733484"/>
            <a:ext cx="515931" cy="477651"/>
          </a:xfrm>
          <a:prstGeom prst="rect">
            <a:avLst/>
          </a:prstGeom>
        </p:spPr>
      </p:pic>
      <p:sp>
        <p:nvSpPr>
          <p:cNvPr id="9" name="object 15"/>
          <p:cNvSpPr txBox="1"/>
          <p:nvPr/>
        </p:nvSpPr>
        <p:spPr>
          <a:xfrm>
            <a:off x="4830447" y="2605273"/>
            <a:ext cx="1006516" cy="331456"/>
          </a:xfrm>
          <a:prstGeom prst="rect">
            <a:avLst/>
          </a:prstGeom>
        </p:spPr>
        <p:txBody>
          <a:bodyPr vert="horz" wrap="square" lIns="0" tIns="24085" rIns="0" bIns="0" rtlCol="0">
            <a:spAutoFit/>
          </a:bodyPr>
          <a:lstStyle/>
          <a:p>
            <a:pPr marL="25353">
              <a:spcBef>
                <a:spcPts val="190"/>
              </a:spcBef>
            </a:pPr>
            <a:r>
              <a:rPr sz="1996" spc="-10" dirty="0">
                <a:solidFill>
                  <a:srgbClr val="FFFFFF"/>
                </a:solidFill>
                <a:latin typeface="Calibri"/>
                <a:cs typeface="Calibri"/>
              </a:rPr>
              <a:t>Priorité</a:t>
            </a:r>
            <a:r>
              <a:rPr sz="1996" spc="-70" dirty="0">
                <a:solidFill>
                  <a:srgbClr val="FFFFFF"/>
                </a:solidFill>
                <a:latin typeface="Calibri"/>
                <a:cs typeface="Calibri"/>
              </a:rPr>
              <a:t> </a:t>
            </a:r>
            <a:r>
              <a:rPr sz="1996" spc="-10" dirty="0">
                <a:solidFill>
                  <a:srgbClr val="FFFFFF"/>
                </a:solidFill>
                <a:latin typeface="Calibri"/>
                <a:cs typeface="Calibri"/>
              </a:rPr>
              <a:t>9</a:t>
            </a:r>
            <a:endParaRPr sz="1996" dirty="0">
              <a:latin typeface="Calibri"/>
              <a:cs typeface="Calibri"/>
            </a:endParaRPr>
          </a:p>
        </p:txBody>
      </p:sp>
      <p:pic>
        <p:nvPicPr>
          <p:cNvPr id="10" name="object 23"/>
          <p:cNvPicPr/>
          <p:nvPr/>
        </p:nvPicPr>
        <p:blipFill>
          <a:blip r:embed="rId4" cstate="print"/>
          <a:stretch>
            <a:fillRect/>
          </a:stretch>
        </p:blipFill>
        <p:spPr>
          <a:xfrm>
            <a:off x="4889091" y="5435031"/>
            <a:ext cx="793467" cy="730168"/>
          </a:xfrm>
          <a:prstGeom prst="rect">
            <a:avLst/>
          </a:prstGeom>
        </p:spPr>
      </p:pic>
      <p:pic>
        <p:nvPicPr>
          <p:cNvPr id="11" name="object 29"/>
          <p:cNvPicPr/>
          <p:nvPr/>
        </p:nvPicPr>
        <p:blipFill>
          <a:blip r:embed="rId5" cstate="print"/>
          <a:stretch>
            <a:fillRect/>
          </a:stretch>
        </p:blipFill>
        <p:spPr>
          <a:xfrm>
            <a:off x="4218934" y="4221605"/>
            <a:ext cx="611513" cy="669318"/>
          </a:xfrm>
          <a:prstGeom prst="rect">
            <a:avLst/>
          </a:prstGeom>
        </p:spPr>
      </p:pic>
      <p:pic>
        <p:nvPicPr>
          <p:cNvPr id="12" name="object 20"/>
          <p:cNvPicPr/>
          <p:nvPr/>
        </p:nvPicPr>
        <p:blipFill>
          <a:blip r:embed="rId6" cstate="print"/>
          <a:stretch>
            <a:fillRect/>
          </a:stretch>
        </p:blipFill>
        <p:spPr>
          <a:xfrm>
            <a:off x="4889091" y="2946734"/>
            <a:ext cx="718748" cy="669319"/>
          </a:xfrm>
          <a:prstGeom prst="rect">
            <a:avLst/>
          </a:prstGeom>
        </p:spPr>
      </p:pic>
      <p:pic>
        <p:nvPicPr>
          <p:cNvPr id="13" name="object 30"/>
          <p:cNvPicPr/>
          <p:nvPr/>
        </p:nvPicPr>
        <p:blipFill>
          <a:blip r:embed="rId7" cstate="print"/>
          <a:stretch>
            <a:fillRect/>
          </a:stretch>
        </p:blipFill>
        <p:spPr>
          <a:xfrm>
            <a:off x="2953377" y="3532880"/>
            <a:ext cx="1571313" cy="739415"/>
          </a:xfrm>
          <a:prstGeom prst="rect">
            <a:avLst/>
          </a:prstGeom>
        </p:spPr>
      </p:pic>
      <p:sp>
        <p:nvSpPr>
          <p:cNvPr id="14" name="ZoneTexte 13"/>
          <p:cNvSpPr txBox="1"/>
          <p:nvPr/>
        </p:nvSpPr>
        <p:spPr>
          <a:xfrm>
            <a:off x="3942799" y="3922349"/>
            <a:ext cx="1343025" cy="676467"/>
          </a:xfrm>
          <a:prstGeom prst="rect">
            <a:avLst/>
          </a:prstGeom>
          <a:noFill/>
        </p:spPr>
        <p:txBody>
          <a:bodyPr wrap="square" rtlCol="0">
            <a:spAutoFit/>
          </a:bodyPr>
          <a:lstStyle/>
          <a:p>
            <a:r>
              <a:rPr lang="fr-FR" sz="1996" spc="-10" dirty="0">
                <a:solidFill>
                  <a:schemeClr val="bg1"/>
                </a:solidFill>
                <a:latin typeface="Calibri"/>
                <a:cs typeface="Calibri"/>
              </a:rPr>
              <a:t>Priorité 10 </a:t>
            </a:r>
          </a:p>
          <a:p>
            <a:endParaRPr lang="fr-FR" dirty="0"/>
          </a:p>
        </p:txBody>
      </p:sp>
      <p:sp>
        <p:nvSpPr>
          <p:cNvPr id="15" name="ZoneTexte 14"/>
          <p:cNvSpPr txBox="1"/>
          <p:nvPr/>
        </p:nvSpPr>
        <p:spPr>
          <a:xfrm>
            <a:off x="4638675" y="5142924"/>
            <a:ext cx="1256932" cy="399468"/>
          </a:xfrm>
          <a:prstGeom prst="rect">
            <a:avLst/>
          </a:prstGeom>
          <a:noFill/>
        </p:spPr>
        <p:txBody>
          <a:bodyPr wrap="square" rtlCol="0">
            <a:spAutoFit/>
          </a:bodyPr>
          <a:lstStyle/>
          <a:p>
            <a:r>
              <a:rPr lang="fr-FR" sz="1996" spc="-10" dirty="0">
                <a:solidFill>
                  <a:schemeClr val="bg1"/>
                </a:solidFill>
                <a:latin typeface="Calibri"/>
                <a:cs typeface="Calibri"/>
              </a:rPr>
              <a:t>Priorité 11</a:t>
            </a:r>
          </a:p>
        </p:txBody>
      </p:sp>
      <p:sp>
        <p:nvSpPr>
          <p:cNvPr id="16" name="object 25"/>
          <p:cNvSpPr txBox="1"/>
          <p:nvPr/>
        </p:nvSpPr>
        <p:spPr>
          <a:xfrm>
            <a:off x="5607839" y="1501559"/>
            <a:ext cx="3306798" cy="824474"/>
          </a:xfrm>
          <a:prstGeom prst="rect">
            <a:avLst/>
          </a:prstGeom>
        </p:spPr>
        <p:txBody>
          <a:bodyPr vert="horz" wrap="square" lIns="0" tIns="25353" rIns="0" bIns="0" rtlCol="0">
            <a:spAutoFit/>
          </a:bodyPr>
          <a:lstStyle/>
          <a:p>
            <a:pPr marL="25353" marR="10141">
              <a:spcBef>
                <a:spcPts val="200"/>
              </a:spcBef>
            </a:pPr>
            <a:r>
              <a:rPr sz="1797" b="1" dirty="0">
                <a:solidFill>
                  <a:srgbClr val="7E7E7E"/>
                </a:solidFill>
                <a:latin typeface="Calibri"/>
                <a:cs typeface="Calibri"/>
              </a:rPr>
              <a:t>Insertion</a:t>
            </a:r>
            <a:r>
              <a:rPr sz="1797" b="1" spc="-70" dirty="0">
                <a:solidFill>
                  <a:srgbClr val="7E7E7E"/>
                </a:solidFill>
                <a:latin typeface="Calibri"/>
                <a:cs typeface="Calibri"/>
              </a:rPr>
              <a:t> </a:t>
            </a:r>
            <a:r>
              <a:rPr sz="1797" b="1" dirty="0">
                <a:solidFill>
                  <a:srgbClr val="7E7E7E"/>
                </a:solidFill>
                <a:latin typeface="Calibri"/>
                <a:cs typeface="Calibri"/>
              </a:rPr>
              <a:t>des</a:t>
            </a:r>
            <a:r>
              <a:rPr sz="1797" b="1" spc="-80" dirty="0">
                <a:solidFill>
                  <a:srgbClr val="7E7E7E"/>
                </a:solidFill>
                <a:latin typeface="Calibri"/>
                <a:cs typeface="Calibri"/>
              </a:rPr>
              <a:t> </a:t>
            </a:r>
            <a:r>
              <a:rPr sz="1797" b="1" dirty="0">
                <a:solidFill>
                  <a:srgbClr val="7E7E7E"/>
                </a:solidFill>
                <a:latin typeface="Calibri"/>
                <a:cs typeface="Calibri"/>
              </a:rPr>
              <a:t>jeunes</a:t>
            </a:r>
            <a:r>
              <a:rPr sz="1797" b="1" spc="-60" dirty="0">
                <a:solidFill>
                  <a:srgbClr val="7E7E7E"/>
                </a:solidFill>
                <a:latin typeface="Calibri"/>
                <a:cs typeface="Calibri"/>
              </a:rPr>
              <a:t> </a:t>
            </a:r>
            <a:r>
              <a:rPr sz="1797" b="1" dirty="0">
                <a:solidFill>
                  <a:srgbClr val="7E7E7E"/>
                </a:solidFill>
                <a:latin typeface="Calibri"/>
                <a:cs typeface="Calibri"/>
              </a:rPr>
              <a:t>et</a:t>
            </a:r>
            <a:r>
              <a:rPr sz="1797" b="1" spc="-70" dirty="0">
                <a:solidFill>
                  <a:srgbClr val="7E7E7E"/>
                </a:solidFill>
                <a:latin typeface="Calibri"/>
                <a:cs typeface="Calibri"/>
              </a:rPr>
              <a:t> </a:t>
            </a:r>
            <a:r>
              <a:rPr sz="1797" b="1" spc="-20" dirty="0">
                <a:solidFill>
                  <a:srgbClr val="7E7E7E"/>
                </a:solidFill>
                <a:latin typeface="Calibri"/>
                <a:cs typeface="Calibri"/>
              </a:rPr>
              <a:t>lutte </a:t>
            </a:r>
            <a:r>
              <a:rPr sz="1797" b="1" spc="-329" dirty="0">
                <a:solidFill>
                  <a:srgbClr val="7E7E7E"/>
                </a:solidFill>
                <a:latin typeface="Calibri"/>
                <a:cs typeface="Calibri"/>
              </a:rPr>
              <a:t> </a:t>
            </a:r>
            <a:r>
              <a:rPr sz="1797" b="1" spc="-10" dirty="0">
                <a:solidFill>
                  <a:srgbClr val="7E7E7E"/>
                </a:solidFill>
                <a:latin typeface="Calibri"/>
                <a:cs typeface="Calibri"/>
              </a:rPr>
              <a:t>contre le</a:t>
            </a:r>
            <a:r>
              <a:rPr sz="1797" b="1" spc="-40" dirty="0">
                <a:solidFill>
                  <a:srgbClr val="7E7E7E"/>
                </a:solidFill>
                <a:latin typeface="Calibri"/>
                <a:cs typeface="Calibri"/>
              </a:rPr>
              <a:t> </a:t>
            </a:r>
            <a:r>
              <a:rPr sz="1797" b="1" spc="-10" dirty="0">
                <a:solidFill>
                  <a:srgbClr val="7E7E7E"/>
                </a:solidFill>
                <a:latin typeface="Calibri"/>
                <a:cs typeface="Calibri"/>
              </a:rPr>
              <a:t>décrochage</a:t>
            </a:r>
            <a:endParaRPr sz="1797" dirty="0">
              <a:latin typeface="Calibri"/>
              <a:cs typeface="Calibri"/>
            </a:endParaRPr>
          </a:p>
          <a:p>
            <a:pPr marL="25353">
              <a:spcBef>
                <a:spcPts val="40"/>
              </a:spcBef>
            </a:pPr>
            <a:endParaRPr sz="1597" dirty="0">
              <a:latin typeface="Calibri"/>
              <a:cs typeface="Calibri"/>
            </a:endParaRPr>
          </a:p>
        </p:txBody>
      </p:sp>
      <p:sp>
        <p:nvSpPr>
          <p:cNvPr id="17" name="object 27"/>
          <p:cNvSpPr txBox="1"/>
          <p:nvPr/>
        </p:nvSpPr>
        <p:spPr>
          <a:xfrm>
            <a:off x="6261545" y="2732834"/>
            <a:ext cx="3544245" cy="578701"/>
          </a:xfrm>
          <a:prstGeom prst="rect">
            <a:avLst/>
          </a:prstGeom>
        </p:spPr>
        <p:txBody>
          <a:bodyPr vert="horz" wrap="square" lIns="0" tIns="25353" rIns="0" bIns="0" rtlCol="0">
            <a:spAutoFit/>
          </a:bodyPr>
          <a:lstStyle/>
          <a:p>
            <a:pPr marL="25353" marR="10141">
              <a:spcBef>
                <a:spcPts val="200"/>
              </a:spcBef>
            </a:pPr>
            <a:r>
              <a:rPr sz="1797" b="1" spc="-20" dirty="0">
                <a:solidFill>
                  <a:srgbClr val="7E7E7E"/>
                </a:solidFill>
                <a:latin typeface="Calibri"/>
                <a:cs typeface="Calibri"/>
              </a:rPr>
              <a:t>Orientation </a:t>
            </a:r>
            <a:r>
              <a:rPr sz="1797" b="1" dirty="0">
                <a:solidFill>
                  <a:srgbClr val="7E7E7E"/>
                </a:solidFill>
                <a:latin typeface="Calibri"/>
                <a:cs typeface="Calibri"/>
              </a:rPr>
              <a:t>et </a:t>
            </a:r>
            <a:r>
              <a:rPr sz="1797" b="1" spc="-10" dirty="0">
                <a:solidFill>
                  <a:srgbClr val="7E7E7E"/>
                </a:solidFill>
                <a:latin typeface="Calibri"/>
                <a:cs typeface="Calibri"/>
              </a:rPr>
              <a:t>découverte </a:t>
            </a:r>
            <a:r>
              <a:rPr sz="1797" b="1" dirty="0">
                <a:solidFill>
                  <a:srgbClr val="7E7E7E"/>
                </a:solidFill>
                <a:latin typeface="Calibri"/>
                <a:cs typeface="Calibri"/>
              </a:rPr>
              <a:t>des </a:t>
            </a:r>
            <a:r>
              <a:rPr sz="1797" b="1" spc="-339" dirty="0">
                <a:solidFill>
                  <a:srgbClr val="7E7E7E"/>
                </a:solidFill>
                <a:latin typeface="Calibri"/>
                <a:cs typeface="Calibri"/>
              </a:rPr>
              <a:t> </a:t>
            </a:r>
            <a:r>
              <a:rPr sz="1797" b="1" spc="-10" dirty="0">
                <a:solidFill>
                  <a:srgbClr val="7E7E7E"/>
                </a:solidFill>
                <a:latin typeface="Calibri"/>
                <a:cs typeface="Calibri"/>
              </a:rPr>
              <a:t>métiers</a:t>
            </a:r>
            <a:r>
              <a:rPr sz="1797" b="1" spc="-80" dirty="0">
                <a:solidFill>
                  <a:srgbClr val="7E7E7E"/>
                </a:solidFill>
                <a:latin typeface="Calibri"/>
                <a:cs typeface="Calibri"/>
              </a:rPr>
              <a:t> </a:t>
            </a:r>
            <a:r>
              <a:rPr sz="1797" b="1" dirty="0">
                <a:solidFill>
                  <a:srgbClr val="7E7E7E"/>
                </a:solidFill>
                <a:latin typeface="Calibri"/>
                <a:cs typeface="Calibri"/>
              </a:rPr>
              <a:t>et</a:t>
            </a:r>
            <a:r>
              <a:rPr sz="1797" b="1" spc="-50" dirty="0">
                <a:solidFill>
                  <a:srgbClr val="7E7E7E"/>
                </a:solidFill>
                <a:latin typeface="Calibri"/>
                <a:cs typeface="Calibri"/>
              </a:rPr>
              <a:t> </a:t>
            </a:r>
            <a:r>
              <a:rPr sz="1797" b="1" dirty="0">
                <a:solidFill>
                  <a:srgbClr val="7E7E7E"/>
                </a:solidFill>
                <a:latin typeface="Calibri"/>
                <a:cs typeface="Calibri"/>
              </a:rPr>
              <a:t>des</a:t>
            </a:r>
            <a:r>
              <a:rPr sz="1797" b="1" spc="-30" dirty="0">
                <a:solidFill>
                  <a:srgbClr val="7E7E7E"/>
                </a:solidFill>
                <a:latin typeface="Calibri"/>
                <a:cs typeface="Calibri"/>
              </a:rPr>
              <a:t> </a:t>
            </a:r>
            <a:r>
              <a:rPr sz="1797" b="1" spc="-10" dirty="0" smtClean="0">
                <a:solidFill>
                  <a:srgbClr val="7E7E7E"/>
                </a:solidFill>
                <a:latin typeface="Calibri"/>
                <a:cs typeface="Calibri"/>
              </a:rPr>
              <a:t>formations</a:t>
            </a:r>
            <a:endParaRPr sz="1797" dirty="0">
              <a:latin typeface="Calibri"/>
              <a:cs typeface="Calibri"/>
            </a:endParaRPr>
          </a:p>
        </p:txBody>
      </p:sp>
      <p:sp>
        <p:nvSpPr>
          <p:cNvPr id="18" name="ZoneTexte 17"/>
          <p:cNvSpPr txBox="1"/>
          <p:nvPr/>
        </p:nvSpPr>
        <p:spPr>
          <a:xfrm>
            <a:off x="5639374" y="4035500"/>
            <a:ext cx="3299517" cy="923330"/>
          </a:xfrm>
          <a:prstGeom prst="rect">
            <a:avLst/>
          </a:prstGeom>
          <a:noFill/>
        </p:spPr>
        <p:txBody>
          <a:bodyPr wrap="square" rtlCol="0">
            <a:spAutoFit/>
          </a:bodyPr>
          <a:lstStyle/>
          <a:p>
            <a:r>
              <a:rPr lang="fr-FR" b="1" spc="-10" dirty="0">
                <a:solidFill>
                  <a:srgbClr val="7E7E7E"/>
                </a:solidFill>
                <a:cs typeface="Calibri"/>
              </a:rPr>
              <a:t>Innovation</a:t>
            </a:r>
            <a:r>
              <a:rPr lang="fr-FR" b="1" spc="-30" dirty="0">
                <a:solidFill>
                  <a:srgbClr val="7E7E7E"/>
                </a:solidFill>
                <a:cs typeface="Calibri"/>
              </a:rPr>
              <a:t> </a:t>
            </a:r>
            <a:r>
              <a:rPr lang="fr-FR" b="1" dirty="0">
                <a:solidFill>
                  <a:srgbClr val="7E7E7E"/>
                </a:solidFill>
                <a:cs typeface="Calibri"/>
              </a:rPr>
              <a:t>et</a:t>
            </a:r>
            <a:r>
              <a:rPr lang="fr-FR" b="1" spc="-40" dirty="0">
                <a:solidFill>
                  <a:srgbClr val="7E7E7E"/>
                </a:solidFill>
                <a:cs typeface="Calibri"/>
              </a:rPr>
              <a:t> </a:t>
            </a:r>
            <a:r>
              <a:rPr lang="fr-FR" b="1" spc="-10" dirty="0">
                <a:solidFill>
                  <a:srgbClr val="7E7E7E"/>
                </a:solidFill>
                <a:cs typeface="Calibri"/>
              </a:rPr>
              <a:t>Expérimentation</a:t>
            </a:r>
            <a:r>
              <a:rPr lang="fr-FR" dirty="0">
                <a:cs typeface="Calibri"/>
              </a:rPr>
              <a:t> </a:t>
            </a:r>
            <a:r>
              <a:rPr lang="fr-FR" b="1" spc="-10" dirty="0">
                <a:solidFill>
                  <a:srgbClr val="7E7E7E"/>
                </a:solidFill>
                <a:cs typeface="Calibri"/>
              </a:rPr>
              <a:t>sociale</a:t>
            </a:r>
            <a:endParaRPr lang="fr-FR" dirty="0">
              <a:cs typeface="Calibri"/>
            </a:endParaRPr>
          </a:p>
          <a:p>
            <a:endParaRPr lang="fr-FR" dirty="0"/>
          </a:p>
        </p:txBody>
      </p:sp>
      <p:sp>
        <p:nvSpPr>
          <p:cNvPr id="19" name="ZoneTexte 18"/>
          <p:cNvSpPr txBox="1"/>
          <p:nvPr/>
        </p:nvSpPr>
        <p:spPr>
          <a:xfrm>
            <a:off x="6115049" y="5334000"/>
            <a:ext cx="3914775" cy="923330"/>
          </a:xfrm>
          <a:prstGeom prst="rect">
            <a:avLst/>
          </a:prstGeom>
          <a:noFill/>
        </p:spPr>
        <p:txBody>
          <a:bodyPr wrap="square" rtlCol="0">
            <a:spAutoFit/>
          </a:bodyPr>
          <a:lstStyle/>
          <a:p>
            <a:r>
              <a:rPr lang="fr-FR" b="1" spc="-10" dirty="0">
                <a:solidFill>
                  <a:srgbClr val="7E7E7E"/>
                </a:solidFill>
                <a:cs typeface="Calibri"/>
              </a:rPr>
              <a:t>Formation</a:t>
            </a:r>
            <a:r>
              <a:rPr lang="fr-FR" b="1" spc="-30" dirty="0">
                <a:solidFill>
                  <a:srgbClr val="7E7E7E"/>
                </a:solidFill>
                <a:cs typeface="Calibri"/>
              </a:rPr>
              <a:t> </a:t>
            </a:r>
            <a:r>
              <a:rPr lang="fr-FR" b="1" spc="-10" dirty="0">
                <a:solidFill>
                  <a:srgbClr val="7E7E7E"/>
                </a:solidFill>
                <a:cs typeface="Calibri"/>
              </a:rPr>
              <a:t>professionnelle</a:t>
            </a:r>
            <a:r>
              <a:rPr lang="fr-FR" b="1" spc="-50" dirty="0">
                <a:solidFill>
                  <a:srgbClr val="7E7E7E"/>
                </a:solidFill>
                <a:cs typeface="Calibri"/>
              </a:rPr>
              <a:t> </a:t>
            </a:r>
            <a:r>
              <a:rPr lang="fr-FR" b="1" dirty="0">
                <a:solidFill>
                  <a:srgbClr val="7E7E7E"/>
                </a:solidFill>
                <a:cs typeface="Calibri"/>
              </a:rPr>
              <a:t>en</a:t>
            </a:r>
            <a:r>
              <a:rPr lang="fr-FR" b="1" spc="-30" dirty="0">
                <a:solidFill>
                  <a:srgbClr val="7E7E7E"/>
                </a:solidFill>
                <a:cs typeface="Calibri"/>
              </a:rPr>
              <a:t> </a:t>
            </a:r>
            <a:r>
              <a:rPr lang="fr-FR" b="1" dirty="0">
                <a:solidFill>
                  <a:srgbClr val="7E7E7E"/>
                </a:solidFill>
                <a:cs typeface="Calibri"/>
              </a:rPr>
              <a:t>réponse</a:t>
            </a:r>
            <a:r>
              <a:rPr lang="fr-FR" b="1" spc="-30" dirty="0">
                <a:solidFill>
                  <a:srgbClr val="7E7E7E"/>
                </a:solidFill>
                <a:cs typeface="Calibri"/>
              </a:rPr>
              <a:t> </a:t>
            </a:r>
            <a:r>
              <a:rPr lang="fr-FR" b="1" dirty="0">
                <a:solidFill>
                  <a:srgbClr val="7E7E7E"/>
                </a:solidFill>
                <a:cs typeface="Calibri"/>
              </a:rPr>
              <a:t>aux </a:t>
            </a:r>
            <a:r>
              <a:rPr lang="fr-FR" b="1" spc="-339" dirty="0">
                <a:solidFill>
                  <a:srgbClr val="7E7E7E"/>
                </a:solidFill>
                <a:cs typeface="Calibri"/>
              </a:rPr>
              <a:t> </a:t>
            </a:r>
            <a:r>
              <a:rPr lang="fr-FR" b="1" dirty="0">
                <a:solidFill>
                  <a:srgbClr val="7E7E7E"/>
                </a:solidFill>
                <a:cs typeface="Calibri"/>
              </a:rPr>
              <a:t>besoins</a:t>
            </a:r>
            <a:r>
              <a:rPr lang="fr-FR" b="1" spc="-40" dirty="0">
                <a:solidFill>
                  <a:srgbClr val="7E7E7E"/>
                </a:solidFill>
                <a:cs typeface="Calibri"/>
              </a:rPr>
              <a:t> </a:t>
            </a:r>
            <a:r>
              <a:rPr lang="fr-FR" b="1" dirty="0">
                <a:solidFill>
                  <a:srgbClr val="7E7E7E"/>
                </a:solidFill>
                <a:cs typeface="Calibri"/>
              </a:rPr>
              <a:t>en</a:t>
            </a:r>
            <a:r>
              <a:rPr lang="fr-FR" b="1" spc="-30" dirty="0">
                <a:solidFill>
                  <a:srgbClr val="7E7E7E"/>
                </a:solidFill>
                <a:cs typeface="Calibri"/>
              </a:rPr>
              <a:t> </a:t>
            </a:r>
            <a:r>
              <a:rPr lang="fr-FR" b="1" spc="-10" dirty="0">
                <a:solidFill>
                  <a:srgbClr val="7E7E7E"/>
                </a:solidFill>
                <a:cs typeface="Calibri"/>
              </a:rPr>
              <a:t>compétences</a:t>
            </a:r>
            <a:endParaRPr lang="fr-FR" dirty="0">
              <a:cs typeface="Calibri"/>
            </a:endParaRPr>
          </a:p>
          <a:p>
            <a:endParaRPr lang="fr-FR" dirty="0"/>
          </a:p>
        </p:txBody>
      </p:sp>
      <p:sp>
        <p:nvSpPr>
          <p:cNvPr id="20" name="ZoneTexte 19"/>
          <p:cNvSpPr txBox="1"/>
          <p:nvPr/>
        </p:nvSpPr>
        <p:spPr>
          <a:xfrm>
            <a:off x="7289132" y="710369"/>
            <a:ext cx="6010275" cy="677108"/>
          </a:xfrm>
          <a:prstGeom prst="rect">
            <a:avLst/>
          </a:prstGeom>
          <a:noFill/>
        </p:spPr>
        <p:txBody>
          <a:bodyPr wrap="square" rtlCol="0">
            <a:spAutoFit/>
          </a:bodyPr>
          <a:lstStyle/>
          <a:p>
            <a:r>
              <a:rPr lang="fr-FR" sz="2000" b="1" dirty="0">
                <a:solidFill>
                  <a:srgbClr val="243D71"/>
                </a:solidFill>
                <a:latin typeface="Arial" panose="020B0604020202020204" pitchFamily="34" charset="0"/>
                <a:cs typeface="Arial" panose="020B0604020202020204" pitchFamily="34" charset="0"/>
              </a:rPr>
              <a:t>Priorités d’intervention régionale FSE+ </a:t>
            </a:r>
          </a:p>
          <a:p>
            <a:endParaRPr lang="fr-FR" dirty="0"/>
          </a:p>
        </p:txBody>
      </p:sp>
      <p:sp>
        <p:nvSpPr>
          <p:cNvPr id="21" name="ZoneTexte 20"/>
          <p:cNvSpPr txBox="1"/>
          <p:nvPr/>
        </p:nvSpPr>
        <p:spPr>
          <a:xfrm>
            <a:off x="1260422" y="3431387"/>
            <a:ext cx="2028274" cy="369332"/>
          </a:xfrm>
          <a:prstGeom prst="rect">
            <a:avLst/>
          </a:prstGeom>
          <a:noFill/>
        </p:spPr>
        <p:txBody>
          <a:bodyPr wrap="square" rtlCol="0">
            <a:spAutoFit/>
          </a:bodyPr>
          <a:lstStyle/>
          <a:p>
            <a:r>
              <a:rPr lang="fr-FR" spc="-20" dirty="0">
                <a:solidFill>
                  <a:srgbClr val="7E7E7E"/>
                </a:solidFill>
                <a:uFill>
                  <a:solidFill>
                    <a:srgbClr val="AEABAB"/>
                  </a:solidFill>
                </a:uFill>
                <a:latin typeface="Calibri"/>
                <a:cs typeface="Calibri"/>
              </a:rPr>
              <a:t>223 507 </a:t>
            </a:r>
            <a:r>
              <a:rPr lang="fr-FR" spc="-20" dirty="0" smtClean="0">
                <a:solidFill>
                  <a:srgbClr val="7E7E7E"/>
                </a:solidFill>
                <a:uFill>
                  <a:solidFill>
                    <a:srgbClr val="AEABAB"/>
                  </a:solidFill>
                </a:uFill>
                <a:latin typeface="Calibri"/>
                <a:cs typeface="Calibri"/>
              </a:rPr>
              <a:t>147 €</a:t>
            </a:r>
            <a:endParaRPr lang="fr-FR" dirty="0"/>
          </a:p>
        </p:txBody>
      </p:sp>
      <p:sp>
        <p:nvSpPr>
          <p:cNvPr id="22" name="Accolade fermante 21"/>
          <p:cNvSpPr/>
          <p:nvPr/>
        </p:nvSpPr>
        <p:spPr>
          <a:xfrm>
            <a:off x="9006738" y="2525849"/>
            <a:ext cx="552893" cy="10902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p:cNvSpPr txBox="1"/>
          <p:nvPr/>
        </p:nvSpPr>
        <p:spPr>
          <a:xfrm flipH="1">
            <a:off x="9442215" y="2519334"/>
            <a:ext cx="2749785" cy="1615827"/>
          </a:xfrm>
          <a:prstGeom prst="rect">
            <a:avLst/>
          </a:prstGeom>
          <a:noFill/>
        </p:spPr>
        <p:txBody>
          <a:bodyPr wrap="square" rtlCol="0">
            <a:spAutoFit/>
          </a:bodyPr>
          <a:lstStyle/>
          <a:p>
            <a:pPr algn="ctr"/>
            <a:r>
              <a:rPr lang="fr-FR" sz="1200" b="1" dirty="0" smtClean="0">
                <a:solidFill>
                  <a:srgbClr val="243D71"/>
                </a:solidFill>
                <a:latin typeface="Arial" panose="020B0604020202020204" pitchFamily="34" charset="0"/>
                <a:cs typeface="Arial" panose="020B0604020202020204" pitchFamily="34" charset="0"/>
              </a:rPr>
              <a:t>AAP  validé au comité de suivi du 30/03/2023</a:t>
            </a:r>
          </a:p>
          <a:p>
            <a:pPr algn="ctr">
              <a:lnSpc>
                <a:spcPct val="105000"/>
              </a:lnSpc>
              <a:spcAft>
                <a:spcPts val="0"/>
              </a:spcAft>
            </a:pPr>
            <a:r>
              <a:rPr lang="fr-FR" sz="1200" b="1" dirty="0">
                <a:solidFill>
                  <a:srgbClr val="243D71"/>
                </a:solidFill>
                <a:latin typeface="Arial" panose="020B0604020202020204" pitchFamily="34" charset="0"/>
                <a:ea typeface="Times New Roman" panose="02020603050405020304" pitchFamily="18" charset="0"/>
                <a:cs typeface="Times New Roman" panose="02020603050405020304" pitchFamily="18" charset="0"/>
              </a:rPr>
              <a:t>"Soutenir les événements territoriaux et sectoriels dans le champ de l'orientation et de l'information sur les métiers et les formations"</a:t>
            </a:r>
            <a:endParaRPr lang="fr-FR" sz="800" dirty="0">
              <a:latin typeface="Calibri" panose="020F0502020204030204" pitchFamily="34" charset="0"/>
              <a:ea typeface="Times New Roman" panose="02020603050405020304" pitchFamily="18" charset="0"/>
              <a:cs typeface="Times New Roman" panose="02020603050405020304" pitchFamily="18" charset="0"/>
            </a:endParaRPr>
          </a:p>
          <a:p>
            <a:endParaRPr lang="fr-FR" sz="12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358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0762" y="898612"/>
            <a:ext cx="8993998" cy="923330"/>
          </a:xfrm>
          <a:prstGeom prst="rect">
            <a:avLst/>
          </a:prstGeom>
        </p:spPr>
        <p:txBody>
          <a:bodyPr wrap="square">
            <a:spAutoFit/>
          </a:bodyPr>
          <a:lstStyle/>
          <a:p>
            <a:r>
              <a:rPr lang="fr-FR" b="1" dirty="0" smtClean="0">
                <a:solidFill>
                  <a:srgbClr val="243D71"/>
                </a:solidFill>
                <a:latin typeface="Arial" panose="020B0604020202020204" pitchFamily="34" charset="0"/>
                <a:cs typeface="Arial" panose="020B0604020202020204" pitchFamily="34" charset="0"/>
              </a:rPr>
              <a:t>L’orientation et la découverte des métiers :  </a:t>
            </a:r>
          </a:p>
          <a:p>
            <a:r>
              <a:rPr lang="fr-FR" b="1" dirty="0" smtClean="0">
                <a:solidFill>
                  <a:srgbClr val="243D71"/>
                </a:solidFill>
                <a:latin typeface="Arial" panose="020B0604020202020204" pitchFamily="34" charset="0"/>
                <a:cs typeface="Arial" panose="020B0604020202020204" pitchFamily="34" charset="0"/>
              </a:rPr>
              <a:t>Priorité </a:t>
            </a:r>
            <a:r>
              <a:rPr lang="fr-FR" b="1" dirty="0">
                <a:solidFill>
                  <a:srgbClr val="243D71"/>
                </a:solidFill>
                <a:latin typeface="Arial" panose="020B0604020202020204" pitchFamily="34" charset="0"/>
                <a:cs typeface="Arial" panose="020B0604020202020204" pitchFamily="34" charset="0"/>
              </a:rPr>
              <a:t>9</a:t>
            </a:r>
            <a:r>
              <a:rPr lang="fr-FR" b="1" dirty="0" smtClean="0">
                <a:solidFill>
                  <a:srgbClr val="243D71"/>
                </a:solidFill>
                <a:latin typeface="Arial" panose="020B0604020202020204" pitchFamily="34" charset="0"/>
                <a:cs typeface="Arial" panose="020B0604020202020204" pitchFamily="34" charset="0"/>
              </a:rPr>
              <a:t> du Programme régional FSE+ </a:t>
            </a:r>
            <a:endParaRPr lang="fr-FR" b="1" dirty="0">
              <a:solidFill>
                <a:srgbClr val="243D71"/>
              </a:solidFill>
              <a:latin typeface="Arial" panose="020B0604020202020204" pitchFamily="34" charset="0"/>
              <a:cs typeface="Arial" panose="020B0604020202020204" pitchFamily="34" charset="0"/>
            </a:endParaRPr>
          </a:p>
          <a:p>
            <a:pPr>
              <a:spcAft>
                <a:spcPts val="0"/>
              </a:spcAft>
            </a:pPr>
            <a:r>
              <a:rPr lang="fr-FR" dirty="0">
                <a:solidFill>
                  <a:srgbClr val="231F20"/>
                </a:solidFill>
                <a:latin typeface="Calibri" panose="020F0502020204030204" pitchFamily="34" charset="0"/>
                <a:ea typeface="Calibri" panose="020F0502020204030204" pitchFamily="34" charset="0"/>
              </a:rPr>
              <a:t> </a:t>
            </a:r>
            <a:endParaRPr lang="fr-FR" sz="2400" dirty="0">
              <a:solidFill>
                <a:srgbClr val="000000"/>
              </a:solidFill>
              <a:effectLst/>
              <a:latin typeface="Calibri" panose="020F0502020204030204" pitchFamily="34" charset="0"/>
              <a:ea typeface="Calibri" panose="020F0502020204030204" pitchFamily="34" charset="0"/>
            </a:endParaRPr>
          </a:p>
        </p:txBody>
      </p:sp>
      <p:pic>
        <p:nvPicPr>
          <p:cNvPr id="6" name="Image 5" descr="Gratis illustration: Mål, Ikon, Forretning, Symbol - Gratis billede på ..."/>
          <p:cNvPicPr>
            <a:picLocks noChangeAspect="1"/>
          </p:cNvPicPr>
          <p:nvPr/>
        </p:nvPicPr>
        <p:blipFill rotWithShape="1">
          <a:blip r:embed="rId3" cstate="print">
            <a:extLst>
              <a:ext uri="{28A0092B-C50C-407E-A947-70E740481C1C}">
                <a14:useLocalDpi xmlns:a14="http://schemas.microsoft.com/office/drawing/2010/main" val="0"/>
              </a:ext>
            </a:extLst>
          </a:blip>
          <a:srcRect t="23366" r="14726" b="22015"/>
          <a:stretch/>
        </p:blipFill>
        <p:spPr>
          <a:xfrm>
            <a:off x="1738837" y="2065479"/>
            <a:ext cx="1078648" cy="690881"/>
          </a:xfrm>
          <a:prstGeom prst="rect">
            <a:avLst/>
          </a:prstGeom>
        </p:spPr>
      </p:pic>
      <p:sp>
        <p:nvSpPr>
          <p:cNvPr id="7" name="Rectangle 6"/>
          <p:cNvSpPr/>
          <p:nvPr/>
        </p:nvSpPr>
        <p:spPr>
          <a:xfrm>
            <a:off x="3198002" y="1821942"/>
            <a:ext cx="7415418" cy="923330"/>
          </a:xfrm>
          <a:prstGeom prst="rect">
            <a:avLst/>
          </a:prstGeom>
        </p:spPr>
        <p:txBody>
          <a:bodyPr wrap="square">
            <a:spAutoFit/>
          </a:bodyPr>
          <a:lstStyle/>
          <a:p>
            <a:r>
              <a:rPr lang="fr-FR" b="1" dirty="0" smtClean="0"/>
              <a:t>Diversifier les choix possibles en matière d’orientation, favoriser l’accès l’apprentissage, à l’alternance, à l’enseignement supérieur et la découverte des métiers et des formation </a:t>
            </a:r>
          </a:p>
        </p:txBody>
      </p:sp>
      <p:sp>
        <p:nvSpPr>
          <p:cNvPr id="12" name="Rectangle 11"/>
          <p:cNvSpPr/>
          <p:nvPr/>
        </p:nvSpPr>
        <p:spPr>
          <a:xfrm>
            <a:off x="1829720" y="3545275"/>
            <a:ext cx="1975529" cy="369332"/>
          </a:xfrm>
          <a:prstGeom prst="rect">
            <a:avLst/>
          </a:prstGeom>
          <a:ln w="28575">
            <a:solidFill>
              <a:srgbClr val="5B9BD5"/>
            </a:solidFill>
            <a:prstDash val="dash"/>
          </a:ln>
        </p:spPr>
        <p:txBody>
          <a:bodyPr wrap="square">
            <a:spAutoFit/>
          </a:bodyPr>
          <a:lstStyle/>
          <a:p>
            <a:pPr algn="ctr">
              <a:spcAft>
                <a:spcPts val="0"/>
              </a:spcAft>
            </a:pPr>
            <a:r>
              <a:rPr lang="fr-FR" b="1" dirty="0" smtClean="0">
                <a:solidFill>
                  <a:srgbClr val="5B9BD5"/>
                </a:solidFill>
                <a:latin typeface="Calibri" panose="020F0502020204030204" pitchFamily="34" charset="0"/>
                <a:ea typeface="Calibri" panose="020F0502020204030204" pitchFamily="34" charset="0"/>
              </a:rPr>
              <a:t>EVENEMENTIEL</a:t>
            </a:r>
            <a:r>
              <a:rPr lang="fr-FR" dirty="0" smtClean="0">
                <a:solidFill>
                  <a:srgbClr val="231F20"/>
                </a:solidFill>
                <a:latin typeface="Calibri" panose="020F0502020204030204" pitchFamily="34" charset="0"/>
                <a:ea typeface="Calibri" panose="020F0502020204030204" pitchFamily="34" charset="0"/>
              </a:rPr>
              <a:t> </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9" name="Rectangle 8"/>
          <p:cNvSpPr/>
          <p:nvPr/>
        </p:nvSpPr>
        <p:spPr>
          <a:xfrm>
            <a:off x="4521152" y="3545275"/>
            <a:ext cx="3359888" cy="400110"/>
          </a:xfrm>
          <a:prstGeom prst="rect">
            <a:avLst/>
          </a:prstGeom>
          <a:ln w="19050">
            <a:solidFill>
              <a:srgbClr val="5B9BD5"/>
            </a:solidFill>
            <a:prstDash val="lgDash"/>
          </a:ln>
        </p:spPr>
        <p:txBody>
          <a:bodyPr wrap="square">
            <a:spAutoFit/>
          </a:bodyPr>
          <a:lstStyle/>
          <a:p>
            <a:pPr algn="just">
              <a:spcAft>
                <a:spcPts val="0"/>
              </a:spcAft>
            </a:pPr>
            <a:r>
              <a:rPr lang="fr-FR" sz="2000" b="1" dirty="0" smtClean="0">
                <a:solidFill>
                  <a:srgbClr val="5B9BD5"/>
                </a:solidFill>
                <a:latin typeface="Calibri" panose="020F0502020204030204" pitchFamily="34" charset="0"/>
                <a:ea typeface="Calibri" panose="020F0502020204030204" pitchFamily="34" charset="0"/>
              </a:rPr>
              <a:t>COORDINATION DES ACTEURS</a:t>
            </a:r>
            <a:endParaRPr lang="fr-FR" sz="2000" b="1" dirty="0">
              <a:solidFill>
                <a:srgbClr val="5B9BD5"/>
              </a:solidFill>
              <a:effectLst/>
              <a:latin typeface="Calibri" panose="020F0502020204030204" pitchFamily="34" charset="0"/>
              <a:ea typeface="Calibri" panose="020F0502020204030204" pitchFamily="34" charset="0"/>
            </a:endParaRPr>
          </a:p>
        </p:txBody>
      </p:sp>
      <p:sp>
        <p:nvSpPr>
          <p:cNvPr id="10" name="Rectangle 9"/>
          <p:cNvSpPr/>
          <p:nvPr/>
        </p:nvSpPr>
        <p:spPr>
          <a:xfrm>
            <a:off x="8596944" y="3545275"/>
            <a:ext cx="3237093" cy="400110"/>
          </a:xfrm>
          <a:prstGeom prst="rect">
            <a:avLst/>
          </a:prstGeom>
          <a:ln w="19050">
            <a:solidFill>
              <a:srgbClr val="8FAADC"/>
            </a:solidFill>
            <a:prstDash val="lgDash"/>
          </a:ln>
        </p:spPr>
        <p:txBody>
          <a:bodyPr wrap="square">
            <a:spAutoFit/>
          </a:bodyPr>
          <a:lstStyle/>
          <a:p>
            <a:pPr algn="ctr">
              <a:spcAft>
                <a:spcPts val="0"/>
              </a:spcAft>
            </a:pPr>
            <a:r>
              <a:rPr lang="fr-FR" sz="2000" b="1" dirty="0" smtClean="0">
                <a:solidFill>
                  <a:srgbClr val="5B9BD5"/>
                </a:solidFill>
                <a:latin typeface="Calibri" panose="020F0502020204030204" pitchFamily="34" charset="0"/>
                <a:ea typeface="Calibri" panose="020F0502020204030204" pitchFamily="34" charset="0"/>
              </a:rPr>
              <a:t>REPONSE DE PROXIMITE</a:t>
            </a:r>
          </a:p>
        </p:txBody>
      </p:sp>
      <p:sp>
        <p:nvSpPr>
          <p:cNvPr id="14" name="Rectangle 13"/>
          <p:cNvSpPr/>
          <p:nvPr/>
        </p:nvSpPr>
        <p:spPr>
          <a:xfrm>
            <a:off x="4853977" y="2856307"/>
            <a:ext cx="3009321" cy="400110"/>
          </a:xfrm>
          <a:prstGeom prst="rect">
            <a:avLst/>
          </a:prstGeom>
        </p:spPr>
        <p:txBody>
          <a:bodyPr wrap="square">
            <a:spAutoFit/>
          </a:bodyPr>
          <a:lstStyle/>
          <a:p>
            <a:r>
              <a:rPr lang="fr-FR" sz="2000" b="1" dirty="0" smtClean="0"/>
              <a:t>Via 3 types d’actions :</a:t>
            </a:r>
          </a:p>
        </p:txBody>
      </p:sp>
    </p:spTree>
    <p:extLst>
      <p:ext uri="{BB962C8B-B14F-4D97-AF65-F5344CB8AC3E}">
        <p14:creationId xmlns:p14="http://schemas.microsoft.com/office/powerpoint/2010/main" val="2547002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 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8060</TotalTime>
  <Words>1767</Words>
  <Application>Microsoft Office PowerPoint</Application>
  <PresentationFormat>Grand écran</PresentationFormat>
  <Paragraphs>289</Paragraphs>
  <Slides>25</Slides>
  <Notes>21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Arial</vt:lpstr>
      <vt:lpstr>Calibri</vt:lpstr>
      <vt:lpstr>Calibri Light</vt:lpstr>
      <vt:lpstr>Courier New</vt:lpstr>
      <vt:lpstr>Sylfaen</vt:lpstr>
      <vt:lpstr>Times New Roman</vt:lpstr>
      <vt:lpstr>Wingdings</vt:lpstr>
      <vt:lpstr>Diapo contenu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Région Hauts-de-France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Nazek MAALOULI</dc:creator>
  <cp:lastModifiedBy>BORNSIAK Dominique</cp:lastModifiedBy>
  <cp:revision>670</cp:revision>
  <cp:lastPrinted>2023-03-07T11:00:14Z</cp:lastPrinted>
  <dcterms:created xsi:type="dcterms:W3CDTF">2021-12-13T07:44:58Z</dcterms:created>
  <dcterms:modified xsi:type="dcterms:W3CDTF">2023-06-22T13:25:37Z</dcterms:modified>
</cp:coreProperties>
</file>